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276" r:id="rId6"/>
    <p:sldId id="278" r:id="rId7"/>
    <p:sldId id="279" r:id="rId8"/>
    <p:sldId id="282" r:id="rId9"/>
    <p:sldId id="288" r:id="rId10"/>
    <p:sldId id="287" r:id="rId11"/>
    <p:sldId id="294" r:id="rId12"/>
    <p:sldId id="295" r:id="rId13"/>
    <p:sldId id="289" r:id="rId14"/>
    <p:sldId id="290" r:id="rId15"/>
    <p:sldId id="291" r:id="rId16"/>
    <p:sldId id="293" r:id="rId17"/>
    <p:sldId id="292" r:id="rId18"/>
    <p:sldId id="297" r:id="rId19"/>
    <p:sldId id="296"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vier Andres Silva Coronado" initials="JASC" lastIdx="2" clrIdx="0">
    <p:extLst>
      <p:ext uri="{19B8F6BF-5375-455C-9EA6-DF929625EA0E}">
        <p15:presenceInfo xmlns:p15="http://schemas.microsoft.com/office/powerpoint/2012/main" userId="S::jasilvaco@unadvirtual.edu.co::f3c02a8d-5037-4229-9eab-0f43e60add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FC24"/>
    <a:srgbClr val="21FF4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52" autoAdjust="0"/>
  </p:normalViewPr>
  <p:slideViewPr>
    <p:cSldViewPr snapToGrid="0" showGuides="1">
      <p:cViewPr varScale="1">
        <p:scale>
          <a:sx n="78" d="100"/>
          <a:sy n="78" d="100"/>
        </p:scale>
        <p:origin x="456" y="84"/>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05-May-24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05-May-24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29863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408571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05-May-24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05-May-24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worldbank.org/" TargetMode="External"/><Relationship Id="rId7" Type="http://schemas.openxmlformats.org/officeDocument/2006/relationships/image" Target="../media/image33.svg"/><Relationship Id="rId2" Type="http://schemas.openxmlformats.org/officeDocument/2006/relationships/hyperlink" Target="https://climateknowledgeportal.worldbank.org/country/colombia/climate-data-historical" TargetMode="Externa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data.humdata.org/dataset/world-bank-combined-indicators-for-colombia"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0" y="4572478"/>
            <a:ext cx="12192000" cy="2049792"/>
          </a:xfrm>
        </p:spPr>
        <p:txBody>
          <a:bodyPr wrap="square" lIns="0" tIns="0" rIns="0" bIns="0" anchor="t">
            <a:spAutoFit/>
          </a:bodyPr>
          <a:lstStyle/>
          <a:p>
            <a:r>
              <a:rPr lang="en-US" sz="5400" b="1" dirty="0">
                <a:solidFill>
                  <a:schemeClr val="bg1"/>
                </a:solidFill>
              </a:rPr>
              <a:t>Proyecto Bootcamp Analysis del </a:t>
            </a:r>
            <a:r>
              <a:rPr lang="es-MX" sz="5400" b="1" dirty="0">
                <a:solidFill>
                  <a:schemeClr val="bg1"/>
                </a:solidFill>
              </a:rPr>
              <a:t>Cambio Climático</a:t>
            </a:r>
            <a:br>
              <a:rPr lang="en-US" dirty="0">
                <a:solidFill>
                  <a:schemeClr val="bg1"/>
                </a:solidFill>
              </a:rPr>
            </a:br>
            <a:r>
              <a:rPr lang="es-MX" sz="4000" dirty="0">
                <a:solidFill>
                  <a:schemeClr val="accent4"/>
                </a:solidFill>
              </a:rPr>
              <a:t>Presentación</a:t>
            </a:r>
            <a:endParaRPr lang="es-MX"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689909" y="467061"/>
            <a:ext cx="2489365"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847923" y="0"/>
            <a:ext cx="2173339"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11548926" y="612989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Rectangle 19">
            <a:extLst>
              <a:ext uri="{FF2B5EF4-FFF2-40B4-BE49-F238E27FC236}">
                <a16:creationId xmlns:a16="http://schemas.microsoft.com/office/drawing/2014/main" id="{2ED0591C-960C-A81E-87F1-7E826EA1A540}"/>
              </a:ext>
            </a:extLst>
          </p:cNvPr>
          <p:cNvSpPr/>
          <p:nvPr/>
        </p:nvSpPr>
        <p:spPr>
          <a:xfrm>
            <a:off x="5243460" y="1313543"/>
            <a:ext cx="1426871" cy="9144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2400" b="1" dirty="0">
                <a:solidFill>
                  <a:schemeClr val="bg1"/>
                </a:solidFill>
              </a:rPr>
              <a:t>Colombia</a:t>
            </a:r>
          </a:p>
        </p:txBody>
      </p:sp>
      <p:pic>
        <p:nvPicPr>
          <p:cNvPr id="22" name="Picture 21">
            <a:extLst>
              <a:ext uri="{FF2B5EF4-FFF2-40B4-BE49-F238E27FC236}">
                <a16:creationId xmlns:a16="http://schemas.microsoft.com/office/drawing/2014/main" id="{3DBE6907-0D0C-5D1A-220F-0F2EF3CD1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0" y="0"/>
            <a:ext cx="4680696" cy="4572173"/>
          </a:xfrm>
          <a:prstGeom prst="rect">
            <a:avLst/>
          </a:prstGeom>
        </p:spPr>
      </p:pic>
      <p:pic>
        <p:nvPicPr>
          <p:cNvPr id="24" name="Picture 23">
            <a:extLst>
              <a:ext uri="{FF2B5EF4-FFF2-40B4-BE49-F238E27FC236}">
                <a16:creationId xmlns:a16="http://schemas.microsoft.com/office/drawing/2014/main" id="{3BCFCEEC-3BD2-D5DB-979D-AD06C5FFA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274" y="76291"/>
            <a:ext cx="4988333" cy="4495882"/>
          </a:xfrm>
          <a:prstGeom prst="rect">
            <a:avLst/>
          </a:prstGeom>
        </p:spPr>
      </p:pic>
      <p:grpSp>
        <p:nvGrpSpPr>
          <p:cNvPr id="3" name="Group 2" descr="Icon of chart. ">
            <a:extLst>
              <a:ext uri="{FF2B5EF4-FFF2-40B4-BE49-F238E27FC236}">
                <a16:creationId xmlns:a16="http://schemas.microsoft.com/office/drawing/2014/main" id="{BC98AC6D-15CF-092C-A17E-E8E5C0B56A68}"/>
              </a:ext>
            </a:extLst>
          </p:cNvPr>
          <p:cNvGrpSpPr/>
          <p:nvPr/>
        </p:nvGrpSpPr>
        <p:grpSpPr>
          <a:xfrm>
            <a:off x="531341" y="6025642"/>
            <a:ext cx="489958" cy="492680"/>
            <a:chOff x="2025650" y="4786313"/>
            <a:chExt cx="285750" cy="287338"/>
          </a:xfrm>
          <a:solidFill>
            <a:schemeClr val="bg1"/>
          </a:solidFill>
        </p:grpSpPr>
        <p:sp>
          <p:nvSpPr>
            <p:cNvPr id="6" name="Freeform 565">
              <a:extLst>
                <a:ext uri="{FF2B5EF4-FFF2-40B4-BE49-F238E27FC236}">
                  <a16:creationId xmlns:a16="http://schemas.microsoft.com/office/drawing/2014/main" id="{89CBB05E-3BD1-48B1-C57E-E110E1FB1D0B}"/>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66">
              <a:extLst>
                <a:ext uri="{FF2B5EF4-FFF2-40B4-BE49-F238E27FC236}">
                  <a16:creationId xmlns:a16="http://schemas.microsoft.com/office/drawing/2014/main" id="{6701CF55-19E1-62A6-1CBE-148436AB9ED4}"/>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06884-BBCB-D9F7-1266-5D261D5F2F7D}"/>
              </a:ext>
            </a:extLst>
          </p:cNvPr>
          <p:cNvPicPr>
            <a:picLocks noChangeAspect="1"/>
          </p:cNvPicPr>
          <p:nvPr/>
        </p:nvPicPr>
        <p:blipFill>
          <a:blip r:embed="rId2"/>
          <a:stretch>
            <a:fillRect/>
          </a:stretch>
        </p:blipFill>
        <p:spPr>
          <a:xfrm>
            <a:off x="0" y="506627"/>
            <a:ext cx="12192000" cy="6635578"/>
          </a:xfrm>
          <a:prstGeom prst="rect">
            <a:avLst/>
          </a:prstGeom>
        </p:spPr>
      </p:pic>
      <p:sp>
        <p:nvSpPr>
          <p:cNvPr id="4" name="Rectangle: Rounded Corners 3">
            <a:extLst>
              <a:ext uri="{FF2B5EF4-FFF2-40B4-BE49-F238E27FC236}">
                <a16:creationId xmlns:a16="http://schemas.microsoft.com/office/drawing/2014/main" id="{37925EC5-619C-B8D0-4263-0077B3AD037E}"/>
              </a:ext>
            </a:extLst>
          </p:cNvPr>
          <p:cNvSpPr/>
          <p:nvPr/>
        </p:nvSpPr>
        <p:spPr>
          <a:xfrm>
            <a:off x="2545493" y="86497"/>
            <a:ext cx="6672648" cy="50662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sz="3200" b="1" dirty="0"/>
              <a:t>Datos de Colombia ya analizados 1-4</a:t>
            </a:r>
          </a:p>
        </p:txBody>
      </p:sp>
    </p:spTree>
    <p:extLst>
      <p:ext uri="{BB962C8B-B14F-4D97-AF65-F5344CB8AC3E}">
        <p14:creationId xmlns:p14="http://schemas.microsoft.com/office/powerpoint/2010/main" val="2483758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ED9A5-1B30-DA7C-9EB2-66C48F7CB0FB}"/>
              </a:ext>
            </a:extLst>
          </p:cNvPr>
          <p:cNvPicPr>
            <a:picLocks noChangeAspect="1"/>
          </p:cNvPicPr>
          <p:nvPr/>
        </p:nvPicPr>
        <p:blipFill>
          <a:blip r:embed="rId2"/>
          <a:stretch>
            <a:fillRect/>
          </a:stretch>
        </p:blipFill>
        <p:spPr>
          <a:xfrm>
            <a:off x="0" y="710695"/>
            <a:ext cx="12192000" cy="6147305"/>
          </a:xfrm>
          <a:prstGeom prst="rect">
            <a:avLst/>
          </a:prstGeom>
        </p:spPr>
      </p:pic>
      <p:sp>
        <p:nvSpPr>
          <p:cNvPr id="4" name="Rectangle: Rounded Corners 3">
            <a:extLst>
              <a:ext uri="{FF2B5EF4-FFF2-40B4-BE49-F238E27FC236}">
                <a16:creationId xmlns:a16="http://schemas.microsoft.com/office/drawing/2014/main" id="{17B32CFE-D395-1775-558B-C8B14F79A30B}"/>
              </a:ext>
            </a:extLst>
          </p:cNvPr>
          <p:cNvSpPr/>
          <p:nvPr/>
        </p:nvSpPr>
        <p:spPr>
          <a:xfrm>
            <a:off x="2038865" y="86497"/>
            <a:ext cx="7302843" cy="50662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sz="3200" b="1" dirty="0"/>
              <a:t>Datos de Colombia ya analizados 2-4 </a:t>
            </a:r>
          </a:p>
        </p:txBody>
      </p:sp>
    </p:spTree>
    <p:extLst>
      <p:ext uri="{BB962C8B-B14F-4D97-AF65-F5344CB8AC3E}">
        <p14:creationId xmlns:p14="http://schemas.microsoft.com/office/powerpoint/2010/main" val="3952360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DE5F35-4543-A6CA-9CA1-AAF08C1C15FA}"/>
              </a:ext>
            </a:extLst>
          </p:cNvPr>
          <p:cNvPicPr>
            <a:picLocks noChangeAspect="1"/>
          </p:cNvPicPr>
          <p:nvPr/>
        </p:nvPicPr>
        <p:blipFill>
          <a:blip r:embed="rId2"/>
          <a:stretch>
            <a:fillRect/>
          </a:stretch>
        </p:blipFill>
        <p:spPr>
          <a:xfrm>
            <a:off x="0" y="838199"/>
            <a:ext cx="12192000" cy="5710881"/>
          </a:xfrm>
          <a:prstGeom prst="rect">
            <a:avLst/>
          </a:prstGeom>
        </p:spPr>
      </p:pic>
      <p:sp>
        <p:nvSpPr>
          <p:cNvPr id="4" name="Rectangle: Rounded Corners 3">
            <a:extLst>
              <a:ext uri="{FF2B5EF4-FFF2-40B4-BE49-F238E27FC236}">
                <a16:creationId xmlns:a16="http://schemas.microsoft.com/office/drawing/2014/main" id="{C584568A-B58D-016D-AEA7-C90CD2A23802}"/>
              </a:ext>
            </a:extLst>
          </p:cNvPr>
          <p:cNvSpPr/>
          <p:nvPr/>
        </p:nvSpPr>
        <p:spPr>
          <a:xfrm>
            <a:off x="2298357" y="86497"/>
            <a:ext cx="7364627" cy="50662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sz="3200" b="1" dirty="0"/>
              <a:t>Datos de Colombia ya analizados 3-4 </a:t>
            </a:r>
          </a:p>
        </p:txBody>
      </p:sp>
    </p:spTree>
    <p:extLst>
      <p:ext uri="{BB962C8B-B14F-4D97-AF65-F5344CB8AC3E}">
        <p14:creationId xmlns:p14="http://schemas.microsoft.com/office/powerpoint/2010/main" val="1547634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DF025B-58BB-5409-123E-25CFD576D0C2}"/>
              </a:ext>
            </a:extLst>
          </p:cNvPr>
          <p:cNvPicPr>
            <a:picLocks noChangeAspect="1"/>
          </p:cNvPicPr>
          <p:nvPr/>
        </p:nvPicPr>
        <p:blipFill>
          <a:blip r:embed="rId2"/>
          <a:stretch>
            <a:fillRect/>
          </a:stretch>
        </p:blipFill>
        <p:spPr>
          <a:xfrm>
            <a:off x="0" y="643797"/>
            <a:ext cx="12192000" cy="6115349"/>
          </a:xfrm>
          <a:prstGeom prst="rect">
            <a:avLst/>
          </a:prstGeom>
        </p:spPr>
      </p:pic>
      <p:sp>
        <p:nvSpPr>
          <p:cNvPr id="4" name="Rectangle: Rounded Corners 3">
            <a:extLst>
              <a:ext uri="{FF2B5EF4-FFF2-40B4-BE49-F238E27FC236}">
                <a16:creationId xmlns:a16="http://schemas.microsoft.com/office/drawing/2014/main" id="{5949ED57-8015-FAFD-3B2E-47507A575487}"/>
              </a:ext>
            </a:extLst>
          </p:cNvPr>
          <p:cNvSpPr/>
          <p:nvPr/>
        </p:nvSpPr>
        <p:spPr>
          <a:xfrm>
            <a:off x="2471351" y="86497"/>
            <a:ext cx="7203990" cy="50662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sz="3200" b="1" dirty="0"/>
              <a:t>Datos de Colombia ya analizados 4-4 </a:t>
            </a:r>
          </a:p>
        </p:txBody>
      </p:sp>
    </p:spTree>
    <p:extLst>
      <p:ext uri="{BB962C8B-B14F-4D97-AF65-F5344CB8AC3E}">
        <p14:creationId xmlns:p14="http://schemas.microsoft.com/office/powerpoint/2010/main" val="2107067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747947-C863-FDB7-6CDE-0F0613BAB1E0}"/>
              </a:ext>
            </a:extLst>
          </p:cNvPr>
          <p:cNvPicPr>
            <a:picLocks noChangeAspect="1"/>
          </p:cNvPicPr>
          <p:nvPr/>
        </p:nvPicPr>
        <p:blipFill>
          <a:blip r:embed="rId2"/>
          <a:stretch>
            <a:fillRect/>
          </a:stretch>
        </p:blipFill>
        <p:spPr>
          <a:xfrm>
            <a:off x="89457" y="609600"/>
            <a:ext cx="4772025" cy="5638800"/>
          </a:xfrm>
          <a:prstGeom prst="rect">
            <a:avLst/>
          </a:prstGeom>
        </p:spPr>
      </p:pic>
      <p:sp>
        <p:nvSpPr>
          <p:cNvPr id="6" name="Rectangle: Rounded Corners 5">
            <a:extLst>
              <a:ext uri="{FF2B5EF4-FFF2-40B4-BE49-F238E27FC236}">
                <a16:creationId xmlns:a16="http://schemas.microsoft.com/office/drawing/2014/main" id="{41C3DAD8-3F59-1A4B-3386-737E93054451}"/>
              </a:ext>
            </a:extLst>
          </p:cNvPr>
          <p:cNvSpPr/>
          <p:nvPr/>
        </p:nvSpPr>
        <p:spPr>
          <a:xfrm>
            <a:off x="3744096" y="86497"/>
            <a:ext cx="5362834" cy="50662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sz="3200" b="1" dirty="0"/>
              <a:t>Datos Modelado Analizado </a:t>
            </a:r>
          </a:p>
        </p:txBody>
      </p:sp>
    </p:spTree>
    <p:extLst>
      <p:ext uri="{BB962C8B-B14F-4D97-AF65-F5344CB8AC3E}">
        <p14:creationId xmlns:p14="http://schemas.microsoft.com/office/powerpoint/2010/main" val="926249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923E9-F6B7-BFC3-E096-FC53A65620D5}"/>
              </a:ext>
            </a:extLst>
          </p:cNvPr>
          <p:cNvPicPr>
            <a:picLocks noChangeAspect="1"/>
          </p:cNvPicPr>
          <p:nvPr/>
        </p:nvPicPr>
        <p:blipFill>
          <a:blip r:embed="rId2"/>
          <a:stretch>
            <a:fillRect/>
          </a:stretch>
        </p:blipFill>
        <p:spPr>
          <a:xfrm>
            <a:off x="137746" y="1729946"/>
            <a:ext cx="12054253" cy="4695567"/>
          </a:xfrm>
          <a:prstGeom prst="rect">
            <a:avLst/>
          </a:prstGeom>
        </p:spPr>
      </p:pic>
      <p:sp>
        <p:nvSpPr>
          <p:cNvPr id="7" name="Rectangle 6">
            <a:extLst>
              <a:ext uri="{FF2B5EF4-FFF2-40B4-BE49-F238E27FC236}">
                <a16:creationId xmlns:a16="http://schemas.microsoft.com/office/drawing/2014/main" id="{54A0D8C6-8F4A-6194-1B3B-254BBAD3233B}"/>
              </a:ext>
            </a:extLst>
          </p:cNvPr>
          <p:cNvSpPr/>
          <p:nvPr/>
        </p:nvSpPr>
        <p:spPr>
          <a:xfrm>
            <a:off x="617838" y="259493"/>
            <a:ext cx="11269362" cy="914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MX" sz="2800" b="1" dirty="0">
                <a:ln w="10160">
                  <a:solidFill>
                    <a:schemeClr val="accent5"/>
                  </a:solidFill>
                  <a:prstDash val="solid"/>
                </a:ln>
                <a:solidFill>
                  <a:schemeClr val="accent5">
                    <a:lumMod val="75000"/>
                  </a:schemeClr>
                </a:solidFill>
                <a:effectLst>
                  <a:outerShdw blurRad="38100" dist="22860" dir="5400000" algn="tl" rotWithShape="0">
                    <a:srgbClr val="000000">
                      <a:alpha val="30000"/>
                    </a:srgbClr>
                  </a:outerShdw>
                </a:effectLst>
              </a:rPr>
              <a:t>DETALLES DE LOS DATOS MODELADOS Y VISUALIZADOS EN POWER BI</a:t>
            </a:r>
          </a:p>
        </p:txBody>
      </p:sp>
    </p:spTree>
    <p:extLst>
      <p:ext uri="{BB962C8B-B14F-4D97-AF65-F5344CB8AC3E}">
        <p14:creationId xmlns:p14="http://schemas.microsoft.com/office/powerpoint/2010/main" val="133815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6806A0-FEB4-4D35-492D-7CCFDE3CB6F9}"/>
              </a:ext>
            </a:extLst>
          </p:cNvPr>
          <p:cNvSpPr txBox="1"/>
          <p:nvPr/>
        </p:nvSpPr>
        <p:spPr>
          <a:xfrm>
            <a:off x="2935760" y="696267"/>
            <a:ext cx="6098058" cy="6617196"/>
          </a:xfrm>
          <a:prstGeom prst="rect">
            <a:avLst/>
          </a:prstGeom>
          <a:noFill/>
        </p:spPr>
        <p:txBody>
          <a:bodyPr wrap="square">
            <a:spAutoFit/>
          </a:bodyPr>
          <a:lstStyle/>
          <a:p>
            <a:pPr algn="ctr"/>
            <a:r>
              <a:rPr lang="en-US" sz="3200" b="1" dirty="0"/>
              <a:t>Fuentes de </a:t>
            </a:r>
            <a:r>
              <a:rPr lang="es-MX" sz="3200" b="1" dirty="0"/>
              <a:t>datos para este proyecto:</a:t>
            </a:r>
          </a:p>
          <a:p>
            <a:endParaRPr lang="en-US" b="1" dirty="0"/>
          </a:p>
          <a:p>
            <a:r>
              <a:rPr lang="en-US" b="1" dirty="0"/>
              <a:t>1. The World Bank Group</a:t>
            </a:r>
            <a:r>
              <a:rPr lang="en-US" dirty="0"/>
              <a:t>, </a:t>
            </a:r>
          </a:p>
          <a:p>
            <a:endParaRPr lang="en-US" dirty="0"/>
          </a:p>
          <a:p>
            <a:endParaRPr lang="en-US" dirty="0"/>
          </a:p>
          <a:p>
            <a:endParaRPr lang="en-US" b="1" dirty="0">
              <a:hlinkClick r:id="rId2">
                <a:extLst>
                  <a:ext uri="{A12FA001-AC4F-418D-AE19-62706E023703}">
                    <ahyp:hlinkClr xmlns:ahyp="http://schemas.microsoft.com/office/drawing/2018/hyperlinkcolor" val="tx"/>
                  </a:ext>
                </a:extLst>
              </a:hlinkClick>
            </a:endParaRPr>
          </a:p>
          <a:p>
            <a:r>
              <a:rPr lang="en-US" b="1" dirty="0">
                <a:hlinkClick r:id="rId2">
                  <a:extLst>
                    <a:ext uri="{A12FA001-AC4F-418D-AE19-62706E023703}">
                      <ahyp:hlinkClr xmlns:ahyp="http://schemas.microsoft.com/office/drawing/2018/hyperlinkcolor" val="tx"/>
                    </a:ext>
                  </a:extLst>
                </a:hlinkClick>
              </a:rPr>
              <a:t>https://climateknowledgeportal.worldbank.org/country/colombia/climate-data-historical</a:t>
            </a:r>
            <a:endParaRPr lang="en-US" b="1" dirty="0"/>
          </a:p>
          <a:p>
            <a:endParaRPr lang="en-US" b="1" dirty="0"/>
          </a:p>
          <a:p>
            <a:r>
              <a:rPr lang="en-US" b="1" dirty="0">
                <a:hlinkClick r:id="rId3">
                  <a:extLst>
                    <a:ext uri="{A12FA001-AC4F-418D-AE19-62706E023703}">
                      <ahyp:hlinkClr xmlns:ahyp="http://schemas.microsoft.com/office/drawing/2018/hyperlinkcolor" val="tx"/>
                    </a:ext>
                  </a:extLst>
                </a:hlinkClick>
              </a:rPr>
              <a:t>https://www.worldbank.org/</a:t>
            </a:r>
            <a:endParaRPr lang="en-US" b="1" dirty="0"/>
          </a:p>
          <a:p>
            <a:endParaRPr lang="en-US" b="1" dirty="0"/>
          </a:p>
          <a:p>
            <a:endParaRPr lang="en-US" b="1" dirty="0"/>
          </a:p>
          <a:p>
            <a:endParaRPr lang="en-US" b="1" dirty="0"/>
          </a:p>
          <a:p>
            <a:endParaRPr lang="en-US" b="1"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HUMANITARIAN DATA EXCHANGE   v1.79.1 PY3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Find, share and use humanitarian data all in one place </a:t>
            </a:r>
            <a:endParaRPr lang="en-US" b="1" dirty="0"/>
          </a:p>
          <a:p>
            <a:r>
              <a:rPr lang="en-US" b="1" dirty="0"/>
              <a:t>2.</a:t>
            </a:r>
          </a:p>
          <a:p>
            <a:r>
              <a:rPr lang="en-US" b="1" dirty="0">
                <a:hlinkClick r:id="rId4">
                  <a:extLst>
                    <a:ext uri="{A12FA001-AC4F-418D-AE19-62706E023703}">
                      <ahyp:hlinkClr xmlns:ahyp="http://schemas.microsoft.com/office/drawing/2018/hyperlinkcolor" val="tx"/>
                    </a:ext>
                  </a:extLst>
                </a:hlinkClick>
              </a:rPr>
              <a:t>https://data.humdata.org/dataset/world-bank-combined-indicators-for-colombia</a:t>
            </a:r>
            <a:endParaRPr lang="en-US" b="1" dirty="0"/>
          </a:p>
          <a:p>
            <a:endParaRPr lang="en-US" b="1" dirty="0"/>
          </a:p>
          <a:p>
            <a:endParaRPr lang="en-US" b="1" dirty="0"/>
          </a:p>
        </p:txBody>
      </p:sp>
      <p:pic>
        <p:nvPicPr>
          <p:cNvPr id="5" name="Picture 4">
            <a:extLst>
              <a:ext uri="{FF2B5EF4-FFF2-40B4-BE49-F238E27FC236}">
                <a16:creationId xmlns:a16="http://schemas.microsoft.com/office/drawing/2014/main" id="{4120BEF2-14B3-80E7-D18D-3977C375FB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1636" y="2125509"/>
            <a:ext cx="4067175" cy="495300"/>
          </a:xfrm>
          <a:prstGeom prst="rect">
            <a:avLst/>
          </a:prstGeom>
        </p:spPr>
      </p:pic>
      <p:pic>
        <p:nvPicPr>
          <p:cNvPr id="7" name="Graphic 6">
            <a:extLst>
              <a:ext uri="{FF2B5EF4-FFF2-40B4-BE49-F238E27FC236}">
                <a16:creationId xmlns:a16="http://schemas.microsoft.com/office/drawing/2014/main" id="{81A7E5FD-245C-BA93-01D7-C73A690F48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86923" y="2620809"/>
            <a:ext cx="1733550" cy="342900"/>
          </a:xfrm>
          <a:prstGeom prst="rect">
            <a:avLst/>
          </a:prstGeom>
        </p:spPr>
      </p:pic>
      <p:pic>
        <p:nvPicPr>
          <p:cNvPr id="1027" name="Picture 3" descr="HDX logo">
            <a:extLst>
              <a:ext uri="{FF2B5EF4-FFF2-40B4-BE49-F238E27FC236}">
                <a16:creationId xmlns:a16="http://schemas.microsoft.com/office/drawing/2014/main" id="{4A9F65D2-C1D7-7DF1-2950-5DF8B5F65C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6133" y="4376586"/>
            <a:ext cx="2609850" cy="762000"/>
          </a:xfrm>
          <a:prstGeom prst="rect">
            <a:avLst/>
          </a:prstGeom>
          <a:solidFill>
            <a:schemeClr val="bg2">
              <a:lumMod val="25000"/>
            </a:schemeClr>
          </a:solidFill>
        </p:spPr>
      </p:pic>
      <p:pic>
        <p:nvPicPr>
          <p:cNvPr id="1025" name="Picture 1" descr="HDX logo">
            <a:extLst>
              <a:ext uri="{FF2B5EF4-FFF2-40B4-BE49-F238E27FC236}">
                <a16:creationId xmlns:a16="http://schemas.microsoft.com/office/drawing/2014/main" id="{352AF828-65FA-AAA7-C8C0-A8A1354718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6098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74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s-MX" sz="7200" b="1" dirty="0">
                <a:solidFill>
                  <a:schemeClr val="bg1"/>
                </a:solidFill>
              </a:rPr>
              <a:t>Gracias</a:t>
            </a:r>
            <a:endParaRPr lang="es-MX"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solidFill>
                  <a:schemeClr val="tx1">
                    <a:lumMod val="75000"/>
                    <a:lumOff val="25000"/>
                  </a:schemeClr>
                </a:solidFill>
                <a:latin typeface="Imprint MT Shadow" panose="04020605060303030202" pitchFamily="82" charset="0"/>
              </a:rPr>
              <a:t>CALENTAMIENTO GLOBAL</a:t>
            </a:r>
            <a:br>
              <a:rPr lang="es-MX" sz="2800" dirty="0">
                <a:solidFill>
                  <a:schemeClr val="tx1">
                    <a:lumMod val="75000"/>
                    <a:lumOff val="25000"/>
                  </a:schemeClr>
                </a:solidFill>
                <a:latin typeface="Imprint MT Shadow" panose="04020605060303030202" pitchFamily="82" charset="0"/>
              </a:rPr>
            </a:br>
            <a:endParaRPr lang="es-MX" sz="2800" dirty="0">
              <a:solidFill>
                <a:schemeClr val="tx1">
                  <a:lumMod val="75000"/>
                  <a:lumOff val="25000"/>
                </a:schemeClr>
              </a:solidFill>
              <a:latin typeface="Imprint MT Shadow" panose="04020605060303030202" pitchFamily="82" charset="0"/>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750370" y="1254916"/>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232578" y="1179200"/>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5248275" y="3262422"/>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5353837" y="3135959"/>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5645151" y="5117531"/>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21042" y="1316362"/>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926164" y="1143871"/>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5200752" y="1402210"/>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6529599" y="1452535"/>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327B8904-19E1-4D53-4BD4-052BFC1BAA64}"/>
              </a:ext>
            </a:extLst>
          </p:cNvPr>
          <p:cNvPicPr>
            <a:picLocks noChangeAspect="1"/>
          </p:cNvPicPr>
          <p:nvPr/>
        </p:nvPicPr>
        <p:blipFill>
          <a:blip r:embed="rId3"/>
          <a:stretch>
            <a:fillRect/>
          </a:stretch>
        </p:blipFill>
        <p:spPr>
          <a:xfrm>
            <a:off x="7500766" y="640116"/>
            <a:ext cx="3838575" cy="1476375"/>
          </a:xfrm>
          <a:prstGeom prst="rect">
            <a:avLst/>
          </a:prstGeom>
        </p:spPr>
      </p:pic>
      <p:pic>
        <p:nvPicPr>
          <p:cNvPr id="6" name="Picture 5">
            <a:extLst>
              <a:ext uri="{FF2B5EF4-FFF2-40B4-BE49-F238E27FC236}">
                <a16:creationId xmlns:a16="http://schemas.microsoft.com/office/drawing/2014/main" id="{BA56625D-C0B2-E8A3-F10D-C7474216B3C6}"/>
              </a:ext>
            </a:extLst>
          </p:cNvPr>
          <p:cNvPicPr>
            <a:picLocks noChangeAspect="1"/>
          </p:cNvPicPr>
          <p:nvPr/>
        </p:nvPicPr>
        <p:blipFill>
          <a:blip r:embed="rId4"/>
          <a:stretch>
            <a:fillRect/>
          </a:stretch>
        </p:blipFill>
        <p:spPr>
          <a:xfrm>
            <a:off x="4701057" y="2215893"/>
            <a:ext cx="7427653" cy="2399459"/>
          </a:xfrm>
          <a:prstGeom prst="rect">
            <a:avLst/>
          </a:prstGeom>
          <a:effectLst>
            <a:outerShdw blurRad="50800" dist="38100" dir="13500000" algn="br" rotWithShape="0">
              <a:prstClr val="black">
                <a:alpha val="40000"/>
              </a:prstClr>
            </a:outerShdw>
          </a:effectLst>
        </p:spPr>
      </p:pic>
      <p:pic>
        <p:nvPicPr>
          <p:cNvPr id="9" name="Picture 8">
            <a:extLst>
              <a:ext uri="{FF2B5EF4-FFF2-40B4-BE49-F238E27FC236}">
                <a16:creationId xmlns:a16="http://schemas.microsoft.com/office/drawing/2014/main" id="{0BC16396-E06A-CED3-8138-4740511CF889}"/>
              </a:ext>
            </a:extLst>
          </p:cNvPr>
          <p:cNvPicPr>
            <a:picLocks noChangeAspect="1"/>
          </p:cNvPicPr>
          <p:nvPr/>
        </p:nvPicPr>
        <p:blipFill>
          <a:blip r:embed="rId5"/>
          <a:stretch>
            <a:fillRect/>
          </a:stretch>
        </p:blipFill>
        <p:spPr>
          <a:xfrm>
            <a:off x="122461" y="522897"/>
            <a:ext cx="4506681" cy="2514247"/>
          </a:xfrm>
          <a:prstGeom prst="rect">
            <a:avLst/>
          </a:prstGeom>
        </p:spPr>
      </p:pic>
      <p:pic>
        <p:nvPicPr>
          <p:cNvPr id="12" name="Picture 11">
            <a:extLst>
              <a:ext uri="{FF2B5EF4-FFF2-40B4-BE49-F238E27FC236}">
                <a16:creationId xmlns:a16="http://schemas.microsoft.com/office/drawing/2014/main" id="{2BC2F622-96BB-CB77-F5E3-7B336A103B83}"/>
              </a:ext>
            </a:extLst>
          </p:cNvPr>
          <p:cNvPicPr>
            <a:picLocks noChangeAspect="1"/>
          </p:cNvPicPr>
          <p:nvPr/>
        </p:nvPicPr>
        <p:blipFill>
          <a:blip r:embed="rId6"/>
          <a:stretch>
            <a:fillRect/>
          </a:stretch>
        </p:blipFill>
        <p:spPr>
          <a:xfrm>
            <a:off x="6621121" y="4608168"/>
            <a:ext cx="5527187" cy="2246499"/>
          </a:xfrm>
          <a:prstGeom prst="rect">
            <a:avLst/>
          </a:prstGeom>
        </p:spPr>
      </p:pic>
      <p:pic>
        <p:nvPicPr>
          <p:cNvPr id="18" name="Picture 17">
            <a:extLst>
              <a:ext uri="{FF2B5EF4-FFF2-40B4-BE49-F238E27FC236}">
                <a16:creationId xmlns:a16="http://schemas.microsoft.com/office/drawing/2014/main" id="{2864A7CC-4F59-1EBE-F988-98FCD1596519}"/>
              </a:ext>
            </a:extLst>
          </p:cNvPr>
          <p:cNvPicPr>
            <a:picLocks noChangeAspect="1"/>
          </p:cNvPicPr>
          <p:nvPr/>
        </p:nvPicPr>
        <p:blipFill>
          <a:blip r:embed="rId7"/>
          <a:stretch>
            <a:fillRect/>
          </a:stretch>
        </p:blipFill>
        <p:spPr>
          <a:xfrm>
            <a:off x="799890" y="5160511"/>
            <a:ext cx="2438400" cy="1552575"/>
          </a:xfrm>
          <a:prstGeom prst="rect">
            <a:avLst/>
          </a:prstGeom>
        </p:spPr>
      </p:pic>
      <p:pic>
        <p:nvPicPr>
          <p:cNvPr id="43" name="Picture 42">
            <a:extLst>
              <a:ext uri="{FF2B5EF4-FFF2-40B4-BE49-F238E27FC236}">
                <a16:creationId xmlns:a16="http://schemas.microsoft.com/office/drawing/2014/main" id="{739D790E-04C9-45F4-A82C-1FA45971EA25}"/>
              </a:ext>
            </a:extLst>
          </p:cNvPr>
          <p:cNvPicPr>
            <a:picLocks noChangeAspect="1"/>
          </p:cNvPicPr>
          <p:nvPr/>
        </p:nvPicPr>
        <p:blipFill>
          <a:blip r:embed="rId8"/>
          <a:stretch>
            <a:fillRect/>
          </a:stretch>
        </p:blipFill>
        <p:spPr>
          <a:xfrm>
            <a:off x="799890" y="3259394"/>
            <a:ext cx="2457450" cy="1657350"/>
          </a:xfrm>
          <a:prstGeom prst="rect">
            <a:avLst/>
          </a:prstGeom>
        </p:spPr>
      </p:pic>
      <p:pic>
        <p:nvPicPr>
          <p:cNvPr id="45" name="Picture 44">
            <a:extLst>
              <a:ext uri="{FF2B5EF4-FFF2-40B4-BE49-F238E27FC236}">
                <a16:creationId xmlns:a16="http://schemas.microsoft.com/office/drawing/2014/main" id="{1BECBE69-C627-B76B-3FC3-7F96F2498F1D}"/>
              </a:ext>
            </a:extLst>
          </p:cNvPr>
          <p:cNvPicPr>
            <a:picLocks noChangeAspect="1"/>
          </p:cNvPicPr>
          <p:nvPr/>
        </p:nvPicPr>
        <p:blipFill>
          <a:blip r:embed="rId9"/>
          <a:stretch>
            <a:fillRect/>
          </a:stretch>
        </p:blipFill>
        <p:spPr>
          <a:xfrm>
            <a:off x="4727574" y="5117531"/>
            <a:ext cx="353807" cy="809202"/>
          </a:xfrm>
          <a:prstGeom prst="rect">
            <a:avLst/>
          </a:prstGeom>
        </p:spPr>
      </p:pic>
      <p:pic>
        <p:nvPicPr>
          <p:cNvPr id="47" name="Picture 46">
            <a:extLst>
              <a:ext uri="{FF2B5EF4-FFF2-40B4-BE49-F238E27FC236}">
                <a16:creationId xmlns:a16="http://schemas.microsoft.com/office/drawing/2014/main" id="{52A9D200-4A75-27D3-20E4-CE20D0C9B6BF}"/>
              </a:ext>
            </a:extLst>
          </p:cNvPr>
          <p:cNvPicPr>
            <a:picLocks noChangeAspect="1"/>
          </p:cNvPicPr>
          <p:nvPr/>
        </p:nvPicPr>
        <p:blipFill>
          <a:blip r:embed="rId10"/>
          <a:stretch>
            <a:fillRect/>
          </a:stretch>
        </p:blipFill>
        <p:spPr>
          <a:xfrm>
            <a:off x="3355520" y="5172694"/>
            <a:ext cx="575405" cy="1171635"/>
          </a:xfrm>
          <a:prstGeom prst="rect">
            <a:avLst/>
          </a:prstGeom>
        </p:spPr>
      </p:pic>
      <p:grpSp>
        <p:nvGrpSpPr>
          <p:cNvPr id="48" name="Group 47" descr="Icons of bar chart and line graph.">
            <a:extLst>
              <a:ext uri="{FF2B5EF4-FFF2-40B4-BE49-F238E27FC236}">
                <a16:creationId xmlns:a16="http://schemas.microsoft.com/office/drawing/2014/main" id="{9B4735F6-0658-657F-6A65-B870AC84F0CA}"/>
              </a:ext>
            </a:extLst>
          </p:cNvPr>
          <p:cNvGrpSpPr/>
          <p:nvPr/>
        </p:nvGrpSpPr>
        <p:grpSpPr>
          <a:xfrm>
            <a:off x="5947771" y="5351947"/>
            <a:ext cx="347679" cy="347679"/>
            <a:chOff x="4319588" y="2492375"/>
            <a:chExt cx="287338" cy="287338"/>
          </a:xfrm>
          <a:solidFill>
            <a:schemeClr val="bg1"/>
          </a:solidFill>
        </p:grpSpPr>
        <p:sp>
          <p:nvSpPr>
            <p:cNvPr id="49" name="Freeform 372">
              <a:extLst>
                <a:ext uri="{FF2B5EF4-FFF2-40B4-BE49-F238E27FC236}">
                  <a16:creationId xmlns:a16="http://schemas.microsoft.com/office/drawing/2014/main" id="{4F9516ED-3681-4A25-F06C-308E0BC482CC}"/>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373">
              <a:extLst>
                <a:ext uri="{FF2B5EF4-FFF2-40B4-BE49-F238E27FC236}">
                  <a16:creationId xmlns:a16="http://schemas.microsoft.com/office/drawing/2014/main" id="{75340D89-A459-B650-F051-BB36154E373C}"/>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4" name="Group 53" descr="Icon of human being and gear. ">
            <a:extLst>
              <a:ext uri="{FF2B5EF4-FFF2-40B4-BE49-F238E27FC236}">
                <a16:creationId xmlns:a16="http://schemas.microsoft.com/office/drawing/2014/main" id="{04564978-7CF0-2377-2A92-F549DF0CF9EA}"/>
              </a:ext>
            </a:extLst>
          </p:cNvPr>
          <p:cNvGrpSpPr/>
          <p:nvPr/>
        </p:nvGrpSpPr>
        <p:grpSpPr>
          <a:xfrm>
            <a:off x="10411145" y="993227"/>
            <a:ext cx="338073" cy="339996"/>
            <a:chOff x="6450013" y="5349875"/>
            <a:chExt cx="279399" cy="280988"/>
          </a:xfrm>
          <a:solidFill>
            <a:schemeClr val="bg1"/>
          </a:solidFill>
        </p:grpSpPr>
        <p:sp>
          <p:nvSpPr>
            <p:cNvPr id="55" name="Freeform 3673">
              <a:extLst>
                <a:ext uri="{FF2B5EF4-FFF2-40B4-BE49-F238E27FC236}">
                  <a16:creationId xmlns:a16="http://schemas.microsoft.com/office/drawing/2014/main" id="{4BF2A421-5E86-F22C-D150-4A03048C3827}"/>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674">
              <a:extLst>
                <a:ext uri="{FF2B5EF4-FFF2-40B4-BE49-F238E27FC236}">
                  <a16:creationId xmlns:a16="http://schemas.microsoft.com/office/drawing/2014/main" id="{5CC049C6-AA93-6A61-F838-0FAAB428F92A}"/>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58" name="Straight Arrow Connector 57">
            <a:extLst>
              <a:ext uri="{FF2B5EF4-FFF2-40B4-BE49-F238E27FC236}">
                <a16:creationId xmlns:a16="http://schemas.microsoft.com/office/drawing/2014/main" id="{3F65E03D-942E-E717-7616-B3F7B071DE7D}"/>
              </a:ext>
            </a:extLst>
          </p:cNvPr>
          <p:cNvCxnSpPr>
            <a:cxnSpLocks/>
          </p:cNvCxnSpPr>
          <p:nvPr/>
        </p:nvCxnSpPr>
        <p:spPr>
          <a:xfrm>
            <a:off x="4093870" y="6344329"/>
            <a:ext cx="2247399" cy="0"/>
          </a:xfrm>
          <a:prstGeom prst="straightConnector1">
            <a:avLst/>
          </a:prstGeom>
          <a:ln w="63500">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solidFill>
                  <a:schemeClr val="tx1">
                    <a:lumMod val="75000"/>
                    <a:lumOff val="25000"/>
                  </a:schemeClr>
                </a:solidFill>
              </a:rPr>
              <a:t>GRAFICAS DEFORESTACIÓN 1 Y AUMENTO DE LA POBLACIÓN 2</a:t>
            </a:r>
            <a:br>
              <a:rPr lang="es-MX" sz="2800" dirty="0">
                <a:solidFill>
                  <a:schemeClr val="tx1">
                    <a:lumMod val="75000"/>
                    <a:lumOff val="25000"/>
                  </a:schemeClr>
                </a:solidFill>
              </a:rPr>
            </a:br>
            <a:endParaRPr lang="es-MX" sz="2800" dirty="0">
              <a:solidFill>
                <a:schemeClr val="tx1">
                  <a:lumMod val="75000"/>
                  <a:lumOff val="25000"/>
                </a:schemeClr>
              </a:solidFill>
            </a:endParaRPr>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cxnSpLocks/>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3517106"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3" name="Rectangle 92">
            <a:extLst>
              <a:ext uri="{FF2B5EF4-FFF2-40B4-BE49-F238E27FC236}">
                <a16:creationId xmlns:a16="http://schemas.microsoft.com/office/drawing/2014/main" id="{FC109BEC-95E0-4EA0-B65C-A8353481F394}"/>
              </a:ext>
            </a:extLst>
          </p:cNvPr>
          <p:cNvSpPr/>
          <p:nvPr/>
        </p:nvSpPr>
        <p:spPr>
          <a:xfrm>
            <a:off x="0" y="5050839"/>
            <a:ext cx="4361248" cy="1928990"/>
          </a:xfrm>
          <a:prstGeom prst="rect">
            <a:avLst/>
          </a:prstGeom>
          <a:solidFill>
            <a:srgbClr val="8BFC24"/>
          </a:solidFill>
        </p:spPr>
        <p:txBody>
          <a:bodyPr wrap="square" lIns="0" tIns="0" rIns="0" bIns="0" anchor="ctr">
            <a:spAutoFit/>
          </a:bodyPr>
          <a:lstStyle/>
          <a:p>
            <a:pPr algn="ctr">
              <a:lnSpc>
                <a:spcPts val="1900"/>
              </a:lnSpc>
            </a:pPr>
            <a:r>
              <a:rPr lang="es-MX" sz="1600" b="1" dirty="0">
                <a:solidFill>
                  <a:schemeClr val="tx1">
                    <a:lumMod val="75000"/>
                    <a:lumOff val="25000"/>
                  </a:schemeClr>
                </a:solidFill>
                <a:cs typeface="Segoe UI" panose="020B0502040204020203" pitchFamily="34" charset="0"/>
              </a:rPr>
              <a:t>El calentamiento global generado por la humanidad a causado el cambio climático </a:t>
            </a:r>
            <a:r>
              <a:rPr lang="es-ES" sz="1600" b="1" dirty="0">
                <a:solidFill>
                  <a:schemeClr val="tx1">
                    <a:lumMod val="75000"/>
                    <a:lumOff val="25000"/>
                  </a:schemeClr>
                </a:solidFill>
                <a:cs typeface="Segoe UI" panose="020B0502040204020203" pitchFamily="34" charset="0"/>
              </a:rPr>
              <a:t>La concentración de dióxido de carbono (CO2), el más abundante de los gases de efecto invernadero, alcanzó las 413,2 partes por millón (ppm) y se situó en el 149 % de los niveles de la pre-industrialización</a:t>
            </a:r>
            <a:r>
              <a:rPr lang="es-ES" b="1" dirty="0">
                <a:solidFill>
                  <a:schemeClr val="tx1">
                    <a:lumMod val="75000"/>
                    <a:lumOff val="25000"/>
                  </a:schemeClr>
                </a:solidFill>
                <a:cs typeface="Segoe UI" panose="020B0502040204020203" pitchFamily="34" charset="0"/>
              </a:rPr>
              <a:t>.</a:t>
            </a:r>
            <a:endParaRPr lang="es-MX" b="1" dirty="0">
              <a:solidFill>
                <a:schemeClr val="tx1">
                  <a:lumMod val="75000"/>
                  <a:lumOff val="25000"/>
                </a:schemeClr>
              </a:solidFill>
              <a:cs typeface="Segoe UI" panose="020B0502040204020203" pitchFamily="34" charset="0"/>
            </a:endParaRPr>
          </a:p>
          <a:p>
            <a:pPr algn="just">
              <a:lnSpc>
                <a:spcPts val="1900"/>
              </a:lnSpc>
            </a:pPr>
            <a:endParaRPr lang="es-MX" sz="1400" b="1" dirty="0">
              <a:solidFill>
                <a:schemeClr val="tx1">
                  <a:lumMod val="75000"/>
                  <a:lumOff val="25000"/>
                </a:schemeClr>
              </a:solidFill>
              <a:cs typeface="Segoe UI" panose="020B0502040204020203" pitchFamily="34" charset="0"/>
            </a:endParaRPr>
          </a:p>
        </p:txBody>
      </p:sp>
      <p:pic>
        <p:nvPicPr>
          <p:cNvPr id="4" name="Picture 3">
            <a:extLst>
              <a:ext uri="{FF2B5EF4-FFF2-40B4-BE49-F238E27FC236}">
                <a16:creationId xmlns:a16="http://schemas.microsoft.com/office/drawing/2014/main" id="{251A96EC-6CB1-B1CC-82F4-ADB4D41EE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6042"/>
            <a:ext cx="4386649" cy="4515255"/>
          </a:xfrm>
          <a:prstGeom prst="rect">
            <a:avLst/>
          </a:prstGeom>
        </p:spPr>
      </p:pic>
      <p:pic>
        <p:nvPicPr>
          <p:cNvPr id="12" name="Picture 11">
            <a:extLst>
              <a:ext uri="{FF2B5EF4-FFF2-40B4-BE49-F238E27FC236}">
                <a16:creationId xmlns:a16="http://schemas.microsoft.com/office/drawing/2014/main" id="{1ED732A6-6F4A-EFD2-9CE2-05E6FB98CA69}"/>
              </a:ext>
            </a:extLst>
          </p:cNvPr>
          <p:cNvPicPr>
            <a:picLocks noChangeAspect="1"/>
          </p:cNvPicPr>
          <p:nvPr/>
        </p:nvPicPr>
        <p:blipFill>
          <a:blip r:embed="rId4"/>
          <a:stretch>
            <a:fillRect/>
          </a:stretch>
        </p:blipFill>
        <p:spPr>
          <a:xfrm>
            <a:off x="4386649" y="582517"/>
            <a:ext cx="7805350" cy="3140048"/>
          </a:xfrm>
          <a:prstGeom prst="rect">
            <a:avLst/>
          </a:prstGeom>
        </p:spPr>
      </p:pic>
      <p:pic>
        <p:nvPicPr>
          <p:cNvPr id="16" name="Picture 15">
            <a:extLst>
              <a:ext uri="{FF2B5EF4-FFF2-40B4-BE49-F238E27FC236}">
                <a16:creationId xmlns:a16="http://schemas.microsoft.com/office/drawing/2014/main" id="{68A7628F-5E19-2CE0-84E0-A72438A776FE}"/>
              </a:ext>
            </a:extLst>
          </p:cNvPr>
          <p:cNvPicPr>
            <a:picLocks noChangeAspect="1"/>
          </p:cNvPicPr>
          <p:nvPr/>
        </p:nvPicPr>
        <p:blipFill>
          <a:blip r:embed="rId5"/>
          <a:stretch>
            <a:fillRect/>
          </a:stretch>
        </p:blipFill>
        <p:spPr>
          <a:xfrm>
            <a:off x="4386649" y="3795707"/>
            <a:ext cx="7805351" cy="3003237"/>
          </a:xfrm>
          <a:prstGeom prst="rect">
            <a:avLst/>
          </a:prstGeom>
        </p:spPr>
      </p:pic>
      <p:sp>
        <p:nvSpPr>
          <p:cNvPr id="18" name="TextBox 17">
            <a:extLst>
              <a:ext uri="{FF2B5EF4-FFF2-40B4-BE49-F238E27FC236}">
                <a16:creationId xmlns:a16="http://schemas.microsoft.com/office/drawing/2014/main" id="{E27839C3-BC12-C90C-BA2C-D2EFD7E9B370}"/>
              </a:ext>
            </a:extLst>
          </p:cNvPr>
          <p:cNvSpPr txBox="1"/>
          <p:nvPr/>
        </p:nvSpPr>
        <p:spPr>
          <a:xfrm>
            <a:off x="4754541" y="2911003"/>
            <a:ext cx="2018120" cy="369332"/>
          </a:xfrm>
          <a:prstGeom prst="rect">
            <a:avLst/>
          </a:prstGeom>
          <a:noFill/>
        </p:spPr>
        <p:txBody>
          <a:bodyPr wrap="square">
            <a:spAutoFit/>
          </a:bodyPr>
          <a:lstStyle/>
          <a:p>
            <a:r>
              <a:rPr lang="es-MX" sz="1800" b="1" dirty="0">
                <a:solidFill>
                  <a:schemeClr val="bg1"/>
                </a:solidFill>
              </a:rPr>
              <a:t>Desforestación 1 </a:t>
            </a:r>
            <a:endParaRPr lang="en-US" dirty="0">
              <a:solidFill>
                <a:schemeClr val="bg1"/>
              </a:solidFill>
            </a:endParaRPr>
          </a:p>
        </p:txBody>
      </p:sp>
      <p:sp>
        <p:nvSpPr>
          <p:cNvPr id="20" name="TextBox 19">
            <a:extLst>
              <a:ext uri="{FF2B5EF4-FFF2-40B4-BE49-F238E27FC236}">
                <a16:creationId xmlns:a16="http://schemas.microsoft.com/office/drawing/2014/main" id="{0DD7F06D-F56B-BDDB-D216-BDBB65C1A159}"/>
              </a:ext>
            </a:extLst>
          </p:cNvPr>
          <p:cNvSpPr txBox="1"/>
          <p:nvPr/>
        </p:nvSpPr>
        <p:spPr>
          <a:xfrm>
            <a:off x="4902994" y="4391373"/>
            <a:ext cx="2018120" cy="369332"/>
          </a:xfrm>
          <a:prstGeom prst="rect">
            <a:avLst/>
          </a:prstGeom>
          <a:noFill/>
        </p:spPr>
        <p:txBody>
          <a:bodyPr wrap="square">
            <a:spAutoFit/>
          </a:bodyPr>
          <a:lstStyle/>
          <a:p>
            <a:r>
              <a:rPr lang="es-MX" sz="1800" b="1" dirty="0">
                <a:solidFill>
                  <a:schemeClr val="bg1"/>
                </a:solidFill>
              </a:rPr>
              <a:t>Población </a:t>
            </a:r>
            <a:r>
              <a:rPr lang="es-MX" b="1" dirty="0">
                <a:solidFill>
                  <a:schemeClr val="bg1"/>
                </a:solidFill>
              </a:rPr>
              <a:t>2</a:t>
            </a:r>
            <a:r>
              <a:rPr lang="es-MX" sz="1800" b="1" dirty="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84376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991475" y="206771"/>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7238998" cy="941796"/>
          </a:xfrm>
          <a:prstGeom prst="rect">
            <a:avLst/>
          </a:prstGeom>
          <a:solidFill>
            <a:srgbClr val="FFFF00"/>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000" b="1" dirty="0">
                <a:solidFill>
                  <a:schemeClr val="tx1">
                    <a:lumMod val="75000"/>
                    <a:lumOff val="25000"/>
                  </a:schemeClr>
                </a:solidFill>
              </a:rPr>
              <a:t>ANÁLISIS TENDENCIA 1970 A 2022 DE EMISIONES DE CO2 </a:t>
            </a:r>
          </a:p>
          <a:p>
            <a:r>
              <a:rPr lang="es-MX" sz="2000" b="1" dirty="0">
                <a:solidFill>
                  <a:schemeClr val="tx1">
                    <a:lumMod val="75000"/>
                    <a:lumOff val="25000"/>
                  </a:schemeClr>
                </a:solidFill>
              </a:rPr>
              <a:t>SOLIDO, LIQUIDO Y GAS, TOTAL POBLACIÓN URBANA.</a:t>
            </a:r>
            <a:br>
              <a:rPr lang="es-MX" sz="2800" dirty="0">
                <a:solidFill>
                  <a:schemeClr val="tx1">
                    <a:lumMod val="75000"/>
                    <a:lumOff val="25000"/>
                  </a:schemeClr>
                </a:solidFill>
              </a:rPr>
            </a:br>
            <a:endParaRPr lang="es-MX" sz="2800" dirty="0">
              <a:solidFill>
                <a:schemeClr val="tx1">
                  <a:lumMod val="75000"/>
                  <a:lumOff val="25000"/>
                </a:schemeClr>
              </a:solidFill>
            </a:endParaRPr>
          </a:p>
        </p:txBody>
      </p: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152902"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39100"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838205" y="5521007"/>
            <a:ext cx="2743195" cy="1198020"/>
          </a:xfrm>
          <a:prstGeom prst="rect">
            <a:avLst/>
          </a:prstGeom>
        </p:spPr>
        <p:txBody>
          <a:bodyPr wrap="square" lIns="0" tIns="0" rIns="0" bIns="0" anchor="t">
            <a:spAutoFit/>
          </a:bodyPr>
          <a:lstStyle/>
          <a:p>
            <a:pPr algn="just">
              <a:lnSpc>
                <a:spcPts val="1900"/>
              </a:lnSpc>
            </a:pPr>
            <a:r>
              <a:rPr lang="es-MX" sz="1400" b="1" dirty="0">
                <a:solidFill>
                  <a:schemeClr val="tx1">
                    <a:lumMod val="75000"/>
                    <a:lumOff val="25000"/>
                  </a:schemeClr>
                </a:solidFill>
                <a:cs typeface="Segoe UI" panose="020B0502040204020203" pitchFamily="34" charset="0"/>
              </a:rPr>
              <a:t>Emisiones de CO2 solo por parte de la humanidad es una tendencia solo en subida a niveles críticos desde 1990 sin dejar de bajar a niveles que el planeta estabilizar</a:t>
            </a:r>
            <a:r>
              <a:rPr lang="es-MX" sz="1400" dirty="0">
                <a:solidFill>
                  <a:schemeClr val="tx1">
                    <a:lumMod val="75000"/>
                    <a:lumOff val="25000"/>
                  </a:schemeClr>
                </a:solidFill>
                <a:cs typeface="Segoe UI" panose="020B0502040204020203" pitchFamily="34" charset="0"/>
              </a:rPr>
              <a:t>. </a:t>
            </a:r>
          </a:p>
        </p:txBody>
      </p:sp>
      <p:sp>
        <p:nvSpPr>
          <p:cNvPr id="44" name="Rectangle 43">
            <a:extLst>
              <a:ext uri="{FF2B5EF4-FFF2-40B4-BE49-F238E27FC236}">
                <a16:creationId xmlns:a16="http://schemas.microsoft.com/office/drawing/2014/main" id="{71E47AC8-8358-4724-91F8-0D1B21FC5F47}"/>
              </a:ext>
            </a:extLst>
          </p:cNvPr>
          <p:cNvSpPr/>
          <p:nvPr/>
        </p:nvSpPr>
        <p:spPr>
          <a:xfrm>
            <a:off x="838205" y="5000266"/>
            <a:ext cx="2743195" cy="430887"/>
          </a:xfrm>
          <a:prstGeom prst="rect">
            <a:avLst/>
          </a:prstGeom>
        </p:spPr>
        <p:txBody>
          <a:bodyPr wrap="square" lIns="0" tIns="0" rIns="0" bIns="0" anchor="t">
            <a:spAutoFit/>
          </a:bodyPr>
          <a:lstStyle/>
          <a:p>
            <a:r>
              <a:rPr lang="en-US" sz="2800" b="1" dirty="0">
                <a:solidFill>
                  <a:srgbClr val="FF0000"/>
                </a:solidFill>
                <a:cs typeface="Segoe UI" panose="020B0502040204020203" pitchFamily="34" charset="0"/>
              </a:rPr>
              <a:t>77,749 </a:t>
            </a:r>
            <a:r>
              <a:rPr lang="es-MX" sz="2800" b="1" dirty="0">
                <a:solidFill>
                  <a:srgbClr val="FF0000"/>
                </a:solidFill>
                <a:cs typeface="Segoe UI" panose="020B0502040204020203" pitchFamily="34" charset="0"/>
              </a:rPr>
              <a:t>Kilotones</a:t>
            </a:r>
          </a:p>
        </p:txBody>
      </p:sp>
      <p:sp>
        <p:nvSpPr>
          <p:cNvPr id="45" name="Rectangle 44">
            <a:extLst>
              <a:ext uri="{FF2B5EF4-FFF2-40B4-BE49-F238E27FC236}">
                <a16:creationId xmlns:a16="http://schemas.microsoft.com/office/drawing/2014/main" id="{69F7E025-DDEC-4748-AAE9-9FA2A4BF1E49}"/>
              </a:ext>
            </a:extLst>
          </p:cNvPr>
          <p:cNvSpPr/>
          <p:nvPr/>
        </p:nvSpPr>
        <p:spPr>
          <a:xfrm>
            <a:off x="838205" y="4748574"/>
            <a:ext cx="2743195" cy="243656"/>
          </a:xfrm>
          <a:prstGeom prst="rect">
            <a:avLst/>
          </a:prstGeom>
        </p:spPr>
        <p:txBody>
          <a:bodyPr wrap="square" lIns="0" tIns="0" rIns="0" bIns="0" anchor="t">
            <a:spAutoFit/>
          </a:bodyPr>
          <a:lstStyle/>
          <a:p>
            <a:pPr>
              <a:lnSpc>
                <a:spcPts val="1900"/>
              </a:lnSpc>
            </a:pPr>
            <a:r>
              <a:rPr lang="es-MX" sz="1600" b="1" dirty="0">
                <a:solidFill>
                  <a:srgbClr val="FF0000"/>
                </a:solidFill>
                <a:latin typeface="+mj-lt"/>
                <a:cs typeface="Segoe UI" panose="020B0502040204020203" pitchFamily="34" charset="0"/>
              </a:rPr>
              <a:t>Emisiones</a:t>
            </a:r>
            <a:r>
              <a:rPr lang="en-US" sz="1600" b="1" dirty="0">
                <a:solidFill>
                  <a:srgbClr val="FF0000"/>
                </a:solidFill>
                <a:latin typeface="+mj-lt"/>
                <a:cs typeface="Segoe UI" panose="020B0502040204020203" pitchFamily="34" charset="0"/>
              </a:rPr>
              <a:t> CO2 en 2022</a:t>
            </a:r>
          </a:p>
        </p:txBody>
      </p:sp>
      <p:sp>
        <p:nvSpPr>
          <p:cNvPr id="46" name="Rectangle 45">
            <a:extLst>
              <a:ext uri="{FF2B5EF4-FFF2-40B4-BE49-F238E27FC236}">
                <a16:creationId xmlns:a16="http://schemas.microsoft.com/office/drawing/2014/main" id="{84176128-6116-4C3C-9CC3-394E6E116762}"/>
              </a:ext>
            </a:extLst>
          </p:cNvPr>
          <p:cNvSpPr/>
          <p:nvPr/>
        </p:nvSpPr>
        <p:spPr>
          <a:xfrm>
            <a:off x="4724402" y="5407159"/>
            <a:ext cx="2743195" cy="1441677"/>
          </a:xfrm>
          <a:prstGeom prst="rect">
            <a:avLst/>
          </a:prstGeom>
        </p:spPr>
        <p:txBody>
          <a:bodyPr wrap="square" lIns="0" tIns="0" rIns="0" bIns="0" anchor="t">
            <a:spAutoFit/>
          </a:bodyPr>
          <a:lstStyle/>
          <a:p>
            <a:pPr algn="just">
              <a:lnSpc>
                <a:spcPts val="1900"/>
              </a:lnSpc>
            </a:pPr>
            <a:r>
              <a:rPr lang="es-MX" sz="1400" b="1" dirty="0">
                <a:solidFill>
                  <a:schemeClr val="tx1">
                    <a:lumMod val="75000"/>
                    <a:lumOff val="25000"/>
                  </a:schemeClr>
                </a:solidFill>
                <a:cs typeface="Segoe UI" panose="020B0502040204020203" pitchFamily="34" charset="0"/>
              </a:rPr>
              <a:t>Emisiones de combustión Fósil desde 1970 no se controlan cuando se empezó mediciones precisas del cambio climático causado por CO2 y gases de efecto invernadero en la atmosfera de extremo aumento . </a:t>
            </a:r>
          </a:p>
        </p:txBody>
      </p:sp>
      <p:sp>
        <p:nvSpPr>
          <p:cNvPr id="47" name="Rectangle 46">
            <a:extLst>
              <a:ext uri="{FF2B5EF4-FFF2-40B4-BE49-F238E27FC236}">
                <a16:creationId xmlns:a16="http://schemas.microsoft.com/office/drawing/2014/main" id="{839BCDE9-6CF8-45EE-BFA1-6E32ED5C240E}"/>
              </a:ext>
            </a:extLst>
          </p:cNvPr>
          <p:cNvSpPr/>
          <p:nvPr/>
        </p:nvSpPr>
        <p:spPr>
          <a:xfrm>
            <a:off x="4423719" y="5000266"/>
            <a:ext cx="3472249" cy="369332"/>
          </a:xfrm>
          <a:prstGeom prst="rect">
            <a:avLst/>
          </a:prstGeom>
        </p:spPr>
        <p:txBody>
          <a:bodyPr wrap="square" lIns="0" tIns="0" rIns="0" bIns="0" anchor="t">
            <a:spAutoFit/>
          </a:bodyPr>
          <a:lstStyle/>
          <a:p>
            <a:r>
              <a:rPr lang="en-US" sz="2400" b="1" dirty="0">
                <a:solidFill>
                  <a:schemeClr val="accent4">
                    <a:lumMod val="75000"/>
                  </a:schemeClr>
                </a:solidFill>
                <a:cs typeface="Segoe UI" panose="020B0502040204020203" pitchFamily="34" charset="0"/>
              </a:rPr>
              <a:t>47.93%, </a:t>
            </a:r>
            <a:r>
              <a:rPr lang="en-US" sz="2400" b="1" dirty="0">
                <a:solidFill>
                  <a:srgbClr val="00B0F0"/>
                </a:solidFill>
                <a:cs typeface="Segoe UI" panose="020B0502040204020203" pitchFamily="34" charset="0"/>
              </a:rPr>
              <a:t>35.04%, </a:t>
            </a:r>
            <a:r>
              <a:rPr lang="en-US" sz="2400" b="1" dirty="0">
                <a:solidFill>
                  <a:srgbClr val="21FF46"/>
                </a:solidFill>
                <a:cs typeface="Segoe UI" panose="020B0502040204020203" pitchFamily="34" charset="0"/>
              </a:rPr>
              <a:t>17.02A%</a:t>
            </a:r>
          </a:p>
        </p:txBody>
      </p:sp>
      <p:sp>
        <p:nvSpPr>
          <p:cNvPr id="48" name="Rectangle 47">
            <a:extLst>
              <a:ext uri="{FF2B5EF4-FFF2-40B4-BE49-F238E27FC236}">
                <a16:creationId xmlns:a16="http://schemas.microsoft.com/office/drawing/2014/main" id="{7DDB637A-4822-4FE9-8AEA-11DEA7859049}"/>
              </a:ext>
            </a:extLst>
          </p:cNvPr>
          <p:cNvSpPr/>
          <p:nvPr/>
        </p:nvSpPr>
        <p:spPr>
          <a:xfrm>
            <a:off x="4423719" y="4748574"/>
            <a:ext cx="3311611" cy="243656"/>
          </a:xfrm>
          <a:prstGeom prst="rect">
            <a:avLst/>
          </a:prstGeom>
        </p:spPr>
        <p:txBody>
          <a:bodyPr wrap="square" lIns="0" tIns="0" rIns="0" bIns="0" anchor="t">
            <a:spAutoFit/>
          </a:bodyPr>
          <a:lstStyle/>
          <a:p>
            <a:pPr>
              <a:lnSpc>
                <a:spcPts val="1900"/>
              </a:lnSpc>
            </a:pPr>
            <a:r>
              <a:rPr lang="es-MX" sz="1600" b="1" dirty="0">
                <a:solidFill>
                  <a:schemeClr val="accent4">
                    <a:lumMod val="75000"/>
                  </a:schemeClr>
                </a:solidFill>
                <a:latin typeface="+mj-lt"/>
                <a:cs typeface="Segoe UI" panose="020B0502040204020203" pitchFamily="34" charset="0"/>
              </a:rPr>
              <a:t>Emisiones Por combustión Fósil.</a:t>
            </a:r>
          </a:p>
        </p:txBody>
      </p:sp>
      <p:sp>
        <p:nvSpPr>
          <p:cNvPr id="49" name="Rectangle 48">
            <a:extLst>
              <a:ext uri="{FF2B5EF4-FFF2-40B4-BE49-F238E27FC236}">
                <a16:creationId xmlns:a16="http://schemas.microsoft.com/office/drawing/2014/main" id="{7FA68D61-8BDC-4C14-9F0D-CF0C946CD30A}"/>
              </a:ext>
            </a:extLst>
          </p:cNvPr>
          <p:cNvSpPr/>
          <p:nvPr/>
        </p:nvSpPr>
        <p:spPr>
          <a:xfrm>
            <a:off x="8610598" y="5385771"/>
            <a:ext cx="2743195" cy="1441677"/>
          </a:xfrm>
          <a:prstGeom prst="rect">
            <a:avLst/>
          </a:prstGeom>
        </p:spPr>
        <p:txBody>
          <a:bodyPr wrap="square" lIns="0" tIns="0" rIns="0" bIns="0" anchor="t">
            <a:spAutoFit/>
          </a:bodyPr>
          <a:lstStyle/>
          <a:p>
            <a:pPr>
              <a:lnSpc>
                <a:spcPts val="1900"/>
              </a:lnSpc>
            </a:pPr>
            <a:r>
              <a:rPr lang="es-MX" sz="1400" b="1" dirty="0">
                <a:solidFill>
                  <a:schemeClr val="tx1">
                    <a:lumMod val="75000"/>
                    <a:lumOff val="25000"/>
                  </a:schemeClr>
                </a:solidFill>
                <a:cs typeface="Segoe UI" panose="020B0502040204020203" pitchFamily="34" charset="0"/>
              </a:rPr>
              <a:t>La población Mundial sigue en aumento y sus demandadas irracionales de productos de consumo se fabrican al extremo sin tener encuentra sin ser reciclable ni </a:t>
            </a:r>
            <a:r>
              <a:rPr lang="en-US" sz="1400" b="1" dirty="0">
                <a:solidFill>
                  <a:schemeClr val="tx1">
                    <a:lumMod val="75000"/>
                    <a:lumOff val="25000"/>
                  </a:schemeClr>
                </a:solidFill>
                <a:cs typeface="Segoe UI" panose="020B0502040204020203" pitchFamily="34" charset="0"/>
              </a:rPr>
              <a:t>biodegradables. </a:t>
            </a:r>
            <a:endParaRPr lang="es-MX" sz="1400" b="1" dirty="0">
              <a:solidFill>
                <a:schemeClr val="tx1">
                  <a:lumMod val="75000"/>
                  <a:lumOff val="25000"/>
                </a:schemeClr>
              </a:solidFill>
              <a:cs typeface="Segoe UI" panose="020B0502040204020203" pitchFamily="34"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8610600" y="5000266"/>
            <a:ext cx="2743195" cy="369332"/>
          </a:xfrm>
          <a:prstGeom prst="rect">
            <a:avLst/>
          </a:prstGeom>
        </p:spPr>
        <p:txBody>
          <a:bodyPr wrap="square" lIns="0" tIns="0" rIns="0" bIns="0" anchor="t">
            <a:spAutoFit/>
          </a:bodyPr>
          <a:lstStyle/>
          <a:p>
            <a:r>
              <a:rPr lang="en-US" sz="2400" b="1" dirty="0">
                <a:solidFill>
                  <a:schemeClr val="tx1">
                    <a:lumMod val="75000"/>
                    <a:lumOff val="25000"/>
                  </a:schemeClr>
                </a:solidFill>
                <a:cs typeface="Segoe UI" panose="020B0502040204020203" pitchFamily="34" charset="0"/>
              </a:rPr>
              <a:t>51.87M</a:t>
            </a:r>
            <a:r>
              <a:rPr lang="en-US" sz="2400" dirty="0">
                <a:solidFill>
                  <a:schemeClr val="tx1">
                    <a:lumMod val="75000"/>
                    <a:lumOff val="25000"/>
                  </a:schemeClr>
                </a:solidFill>
                <a:cs typeface="Segoe UI" panose="020B0502040204020203" pitchFamily="34" charset="0"/>
              </a:rPr>
              <a:t>, </a:t>
            </a:r>
            <a:r>
              <a:rPr lang="en-US" sz="2400" b="1" dirty="0">
                <a:solidFill>
                  <a:schemeClr val="tx1">
                    <a:lumMod val="75000"/>
                    <a:lumOff val="25000"/>
                  </a:schemeClr>
                </a:solidFill>
                <a:cs typeface="Segoe UI" panose="020B0502040204020203" pitchFamily="34" charset="0"/>
              </a:rPr>
              <a:t>42.56M</a:t>
            </a:r>
          </a:p>
        </p:txBody>
      </p:sp>
      <p:sp>
        <p:nvSpPr>
          <p:cNvPr id="51" name="Rectangle 50">
            <a:extLst>
              <a:ext uri="{FF2B5EF4-FFF2-40B4-BE49-F238E27FC236}">
                <a16:creationId xmlns:a16="http://schemas.microsoft.com/office/drawing/2014/main" id="{FA4B18CA-09B5-4584-8D25-60B58EF68413}"/>
              </a:ext>
            </a:extLst>
          </p:cNvPr>
          <p:cNvSpPr/>
          <p:nvPr/>
        </p:nvSpPr>
        <p:spPr>
          <a:xfrm>
            <a:off x="8610600" y="4748574"/>
            <a:ext cx="3171564" cy="243656"/>
          </a:xfrm>
          <a:prstGeom prst="rect">
            <a:avLst/>
          </a:prstGeom>
        </p:spPr>
        <p:txBody>
          <a:bodyPr wrap="square" lIns="0" tIns="0" rIns="0" bIns="0" anchor="t">
            <a:spAutoFit/>
          </a:bodyPr>
          <a:lstStyle/>
          <a:p>
            <a:pPr>
              <a:lnSpc>
                <a:spcPts val="1900"/>
              </a:lnSpc>
            </a:pPr>
            <a:r>
              <a:rPr lang="en-US" sz="1600" b="1" dirty="0">
                <a:solidFill>
                  <a:schemeClr val="tx1">
                    <a:lumMod val="75000"/>
                    <a:lumOff val="25000"/>
                  </a:schemeClr>
                </a:solidFill>
                <a:latin typeface="+mj-lt"/>
                <a:cs typeface="Segoe UI" panose="020B0502040204020203" pitchFamily="34" charset="0"/>
              </a:rPr>
              <a:t>Total de población y Urbana</a:t>
            </a:r>
          </a:p>
        </p:txBody>
      </p:sp>
      <p:pic>
        <p:nvPicPr>
          <p:cNvPr id="6" name="Picture 5">
            <a:extLst>
              <a:ext uri="{FF2B5EF4-FFF2-40B4-BE49-F238E27FC236}">
                <a16:creationId xmlns:a16="http://schemas.microsoft.com/office/drawing/2014/main" id="{EBCE8C82-DF43-878E-287B-4CEA8B64A7CB}"/>
              </a:ext>
            </a:extLst>
          </p:cNvPr>
          <p:cNvPicPr>
            <a:picLocks noChangeAspect="1"/>
          </p:cNvPicPr>
          <p:nvPr/>
        </p:nvPicPr>
        <p:blipFill>
          <a:blip r:embed="rId3"/>
          <a:stretch>
            <a:fillRect/>
          </a:stretch>
        </p:blipFill>
        <p:spPr>
          <a:xfrm>
            <a:off x="7639050" y="352349"/>
            <a:ext cx="4438650" cy="2752725"/>
          </a:xfrm>
          <a:prstGeom prst="rect">
            <a:avLst/>
          </a:prstGeom>
        </p:spPr>
      </p:pic>
      <p:pic>
        <p:nvPicPr>
          <p:cNvPr id="12" name="Picture 11">
            <a:extLst>
              <a:ext uri="{FF2B5EF4-FFF2-40B4-BE49-F238E27FC236}">
                <a16:creationId xmlns:a16="http://schemas.microsoft.com/office/drawing/2014/main" id="{912798B8-B762-2B43-0DF1-2BB590FDF3E1}"/>
              </a:ext>
            </a:extLst>
          </p:cNvPr>
          <p:cNvPicPr>
            <a:picLocks noChangeAspect="1"/>
          </p:cNvPicPr>
          <p:nvPr/>
        </p:nvPicPr>
        <p:blipFill>
          <a:blip r:embed="rId4"/>
          <a:stretch>
            <a:fillRect/>
          </a:stretch>
        </p:blipFill>
        <p:spPr>
          <a:xfrm>
            <a:off x="228600" y="771529"/>
            <a:ext cx="7296150" cy="3945805"/>
          </a:xfrm>
          <a:prstGeom prst="rect">
            <a:avLst/>
          </a:prstGeom>
        </p:spPr>
      </p:pic>
      <p:pic>
        <p:nvPicPr>
          <p:cNvPr id="18" name="Picture 17">
            <a:extLst>
              <a:ext uri="{FF2B5EF4-FFF2-40B4-BE49-F238E27FC236}">
                <a16:creationId xmlns:a16="http://schemas.microsoft.com/office/drawing/2014/main" id="{0E30548F-A704-2D34-8E95-A3DDDF960DF6}"/>
              </a:ext>
            </a:extLst>
          </p:cNvPr>
          <p:cNvPicPr>
            <a:picLocks noChangeAspect="1"/>
          </p:cNvPicPr>
          <p:nvPr/>
        </p:nvPicPr>
        <p:blipFill>
          <a:blip r:embed="rId5"/>
          <a:stretch>
            <a:fillRect/>
          </a:stretch>
        </p:blipFill>
        <p:spPr>
          <a:xfrm>
            <a:off x="7642660" y="3250651"/>
            <a:ext cx="2038082" cy="1278119"/>
          </a:xfrm>
          <a:prstGeom prst="rect">
            <a:avLst/>
          </a:prstGeom>
        </p:spPr>
      </p:pic>
      <p:pic>
        <p:nvPicPr>
          <p:cNvPr id="20" name="Picture 19">
            <a:extLst>
              <a:ext uri="{FF2B5EF4-FFF2-40B4-BE49-F238E27FC236}">
                <a16:creationId xmlns:a16="http://schemas.microsoft.com/office/drawing/2014/main" id="{3FA2DF86-80FE-ED69-DAC8-CCB97E5186A1}"/>
              </a:ext>
            </a:extLst>
          </p:cNvPr>
          <p:cNvPicPr>
            <a:picLocks noChangeAspect="1"/>
          </p:cNvPicPr>
          <p:nvPr/>
        </p:nvPicPr>
        <p:blipFill>
          <a:blip r:embed="rId6"/>
          <a:stretch>
            <a:fillRect/>
          </a:stretch>
        </p:blipFill>
        <p:spPr>
          <a:xfrm>
            <a:off x="9982196" y="3304606"/>
            <a:ext cx="2132727" cy="1199659"/>
          </a:xfrm>
          <a:prstGeom prst="rect">
            <a:avLst/>
          </a:prstGeom>
        </p:spPr>
      </p:pic>
    </p:spTree>
    <p:extLst>
      <p:ext uri="{BB962C8B-B14F-4D97-AF65-F5344CB8AC3E}">
        <p14:creationId xmlns:p14="http://schemas.microsoft.com/office/powerpoint/2010/main" val="1212140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solidFill>
                  <a:schemeClr val="tx1">
                    <a:lumMod val="75000"/>
                    <a:lumOff val="25000"/>
                  </a:schemeClr>
                </a:solidFill>
              </a:rPr>
              <a:t>ANÁLISIS GASES DE EFECTO INVERNADERO</a:t>
            </a:r>
            <a:br>
              <a:rPr lang="es-MX" sz="2800" dirty="0">
                <a:solidFill>
                  <a:schemeClr val="tx1">
                    <a:lumMod val="75000"/>
                    <a:lumOff val="25000"/>
                  </a:schemeClr>
                </a:solidFill>
              </a:rPr>
            </a:br>
            <a:r>
              <a:rPr lang="es-MX" sz="2000" dirty="0">
                <a:solidFill>
                  <a:schemeClr val="tx1">
                    <a:lumMod val="75000"/>
                    <a:lumOff val="25000"/>
                  </a:schemeClr>
                </a:solidFill>
              </a:rPr>
              <a:t> </a:t>
            </a:r>
            <a:endParaRPr lang="es-MX" sz="2800" dirty="0">
              <a:solidFill>
                <a:schemeClr val="tx1">
                  <a:lumMod val="75000"/>
                  <a:lumOff val="25000"/>
                </a:schemeClr>
              </a:solidFill>
            </a:endParaRPr>
          </a:p>
        </p:txBody>
      </p:sp>
      <p:sp>
        <p:nvSpPr>
          <p:cNvPr id="10" name="Rectangle 9">
            <a:extLst>
              <a:ext uri="{FF2B5EF4-FFF2-40B4-BE49-F238E27FC236}">
                <a16:creationId xmlns:a16="http://schemas.microsoft.com/office/drawing/2014/main" id="{1A997C66-4ED4-4017-9439-1D07ED31D783}"/>
              </a:ext>
            </a:extLst>
          </p:cNvPr>
          <p:cNvSpPr/>
          <p:nvPr/>
        </p:nvSpPr>
        <p:spPr>
          <a:xfrm>
            <a:off x="110367" y="4962565"/>
            <a:ext cx="11971266" cy="1885388"/>
          </a:xfrm>
          <a:prstGeom prst="rect">
            <a:avLst/>
          </a:prstGeom>
        </p:spPr>
        <p:txBody>
          <a:bodyPr wrap="square" lIns="0" tIns="0" rIns="0" bIns="0" anchor="t">
            <a:spAutoFit/>
          </a:bodyPr>
          <a:lstStyle/>
          <a:p>
            <a:r>
              <a:rPr lang="es-ES" sz="1400" dirty="0">
                <a:solidFill>
                  <a:schemeClr val="tx1">
                    <a:lumMod val="75000"/>
                    <a:lumOff val="25000"/>
                  </a:schemeClr>
                </a:solidFill>
                <a:latin typeface="Calibri Light" panose="020F0302020204030204" pitchFamily="34" charset="0"/>
                <a:cs typeface="Calibri Light" panose="020F0302020204030204" pitchFamily="34" charset="0"/>
              </a:rPr>
              <a:t> </a:t>
            </a:r>
            <a:r>
              <a:rPr lang="es-ES" b="1" dirty="0">
                <a:solidFill>
                  <a:schemeClr val="tx1">
                    <a:lumMod val="75000"/>
                    <a:lumOff val="25000"/>
                  </a:schemeClr>
                </a:solidFill>
                <a:latin typeface="Calibri Light" panose="020F0302020204030204" pitchFamily="34" charset="0"/>
                <a:cs typeface="Calibri Light" panose="020F0302020204030204" pitchFamily="34" charset="0"/>
              </a:rPr>
              <a:t>En el 19º Boletín de la (OMM) Organización Meteorológica Mundial expone sobre los Gases de Efecto Invernadero acerca de las concentraciones atmosféricas de gases de efecto invernadero de larga vida más abundantes (CO2, CH4 y N2O) y sobre su tasa de variación. También se resumen las contribuciones de otros gases de efecto invernadero, junto con el </a:t>
            </a:r>
            <a:r>
              <a:rPr lang="es-ES" b="1" dirty="0" err="1">
                <a:solidFill>
                  <a:schemeClr val="tx1">
                    <a:lumMod val="75000"/>
                    <a:lumOff val="25000"/>
                  </a:schemeClr>
                </a:solidFill>
                <a:latin typeface="Calibri Light" panose="020F0302020204030204" pitchFamily="34" charset="0"/>
                <a:cs typeface="Calibri Light" panose="020F0302020204030204" pitchFamily="34" charset="0"/>
              </a:rPr>
              <a:t>diclorodifluorometano</a:t>
            </a:r>
            <a:r>
              <a:rPr lang="es-ES" b="1" dirty="0">
                <a:solidFill>
                  <a:schemeClr val="tx1">
                    <a:lumMod val="75000"/>
                    <a:lumOff val="25000"/>
                  </a:schemeClr>
                </a:solidFill>
                <a:latin typeface="Calibri Light" panose="020F0302020204030204" pitchFamily="34" charset="0"/>
                <a:cs typeface="Calibri Light" panose="020F0302020204030204" pitchFamily="34" charset="0"/>
              </a:rPr>
              <a:t> (CFC-12) y el </a:t>
            </a:r>
            <a:r>
              <a:rPr lang="es-ES" b="1" dirty="0" err="1">
                <a:solidFill>
                  <a:schemeClr val="tx1">
                    <a:lumMod val="75000"/>
                    <a:lumOff val="25000"/>
                  </a:schemeClr>
                </a:solidFill>
                <a:latin typeface="Calibri Light" panose="020F0302020204030204" pitchFamily="34" charset="0"/>
                <a:cs typeface="Calibri Light" panose="020F0302020204030204" pitchFamily="34" charset="0"/>
              </a:rPr>
              <a:t>triclorofluorometano</a:t>
            </a:r>
            <a:r>
              <a:rPr lang="es-ES" b="1" dirty="0">
                <a:solidFill>
                  <a:schemeClr val="tx1">
                    <a:lumMod val="75000"/>
                    <a:lumOff val="25000"/>
                  </a:schemeClr>
                </a:solidFill>
                <a:latin typeface="Calibri Light" panose="020F0302020204030204" pitchFamily="34" charset="0"/>
                <a:cs typeface="Calibri Light" panose="020F0302020204030204" pitchFamily="34" charset="0"/>
              </a:rPr>
              <a:t> (C F C -11), son los causantes de aproximadamente el 96 %4) [5] del forzamiento </a:t>
            </a:r>
            <a:r>
              <a:rPr lang="es-ES" b="1" dirty="0" err="1">
                <a:solidFill>
                  <a:schemeClr val="tx1">
                    <a:lumMod val="75000"/>
                    <a:lumOff val="25000"/>
                  </a:schemeClr>
                </a:solidFill>
                <a:latin typeface="Calibri Light" panose="020F0302020204030204" pitchFamily="34" charset="0"/>
                <a:cs typeface="Calibri Light" panose="020F0302020204030204" pitchFamily="34" charset="0"/>
              </a:rPr>
              <a:t>radiativo</a:t>
            </a:r>
            <a:r>
              <a:rPr lang="es-ES" b="1" dirty="0">
                <a:solidFill>
                  <a:schemeClr val="tx1">
                    <a:lumMod val="75000"/>
                    <a:lumOff val="25000"/>
                  </a:schemeClr>
                </a:solidFill>
                <a:latin typeface="Calibri Light" panose="020F0302020204030204" pitchFamily="34" charset="0"/>
                <a:cs typeface="Calibri Light" panose="020F0302020204030204" pitchFamily="34" charset="0"/>
              </a:rPr>
              <a:t> debido a los gases de efecto invernadero de larga vida. la agencia de la ONU también demostró que los niveles de metano (CH4) superaban en un 262% a los niveles alcanzados en 1750, mientras que el óxido de nitrógeno (N2O), en un 123 %. </a:t>
            </a:r>
            <a:endParaRPr lang="es-ES" sz="1400" b="1" dirty="0">
              <a:solidFill>
                <a:schemeClr val="tx1">
                  <a:lumMod val="75000"/>
                  <a:lumOff val="25000"/>
                </a:schemeClr>
              </a:solidFill>
              <a:latin typeface="Calibri Light" panose="020F0302020204030204" pitchFamily="34" charset="0"/>
              <a:cs typeface="Calibri Light" panose="020F0302020204030204" pitchFamily="34" charset="0"/>
            </a:endParaRPr>
          </a:p>
          <a:p>
            <a:pPr>
              <a:lnSpc>
                <a:spcPts val="1900"/>
              </a:lnSpc>
            </a:pPr>
            <a:endParaRPr lang="en-US" sz="1400" dirty="0">
              <a:solidFill>
                <a:schemeClr val="tx1">
                  <a:lumMod val="75000"/>
                  <a:lumOff val="25000"/>
                </a:schemeClr>
              </a:solidFill>
              <a:cs typeface="Segoe UI" panose="020B0502040204020203" pitchFamily="34" charset="0"/>
            </a:endParaRPr>
          </a:p>
        </p:txBody>
      </p:sp>
      <p:sp>
        <p:nvSpPr>
          <p:cNvPr id="15" name="Freeform 931" descr="Icon of line chart.">
            <a:extLst>
              <a:ext uri="{FF2B5EF4-FFF2-40B4-BE49-F238E27FC236}">
                <a16:creationId xmlns:a16="http://schemas.microsoft.com/office/drawing/2014/main" id="{D6E99607-03B7-41E5-AD6F-79DCFC17E713}"/>
              </a:ext>
            </a:extLst>
          </p:cNvPr>
          <p:cNvSpPr>
            <a:spLocks noEditPoints="1"/>
          </p:cNvSpPr>
          <p:nvPr/>
        </p:nvSpPr>
        <p:spPr bwMode="auto">
          <a:xfrm>
            <a:off x="10974393" y="4534426"/>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 name="Group 15" descr="This image is an icon of four sheets of paper. ">
            <a:extLst>
              <a:ext uri="{FF2B5EF4-FFF2-40B4-BE49-F238E27FC236}">
                <a16:creationId xmlns:a16="http://schemas.microsoft.com/office/drawing/2014/main" id="{6071F41E-4B08-43F7-BBE7-4A555CA73C1B}"/>
              </a:ext>
            </a:extLst>
          </p:cNvPr>
          <p:cNvGrpSpPr/>
          <p:nvPr/>
        </p:nvGrpSpPr>
        <p:grpSpPr>
          <a:xfrm>
            <a:off x="10200221" y="4552833"/>
            <a:ext cx="239712" cy="285750"/>
            <a:chOff x="5494338" y="1370013"/>
            <a:chExt cx="239712" cy="285750"/>
          </a:xfrm>
          <a:solidFill>
            <a:schemeClr val="accent4">
              <a:lumMod val="75000"/>
            </a:schemeClr>
          </a:solidFill>
        </p:grpSpPr>
        <p:sp>
          <p:nvSpPr>
            <p:cNvPr id="17"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descr="This image is an icon of two sheets of paper. ">
            <a:extLst>
              <a:ext uri="{FF2B5EF4-FFF2-40B4-BE49-F238E27FC236}">
                <a16:creationId xmlns:a16="http://schemas.microsoft.com/office/drawing/2014/main" id="{411839F8-FB7F-4D1C-9734-BE03FFF894B2}"/>
              </a:ext>
            </a:extLst>
          </p:cNvPr>
          <p:cNvGrpSpPr/>
          <p:nvPr/>
        </p:nvGrpSpPr>
        <p:grpSpPr>
          <a:xfrm>
            <a:off x="9589215" y="4562358"/>
            <a:ext cx="287338" cy="285750"/>
            <a:chOff x="4319588" y="1370013"/>
            <a:chExt cx="287338" cy="285750"/>
          </a:xfrm>
          <a:solidFill>
            <a:schemeClr val="accent3">
              <a:lumMod val="75000"/>
            </a:schemeClr>
          </a:solidFill>
        </p:grpSpPr>
        <p:sp>
          <p:nvSpPr>
            <p:cNvPr id="22" name="Freeform 1084">
              <a:extLst>
                <a:ext uri="{FF2B5EF4-FFF2-40B4-BE49-F238E27FC236}">
                  <a16:creationId xmlns:a16="http://schemas.microsoft.com/office/drawing/2014/main" id="{07EEFD79-9F4F-4E94-94F0-8CD35D787759}"/>
                </a:ext>
              </a:extLst>
            </p:cNvPr>
            <p:cNvSpPr>
              <a:spLocks noEditPoints="1"/>
            </p:cNvSpPr>
            <p:nvPr/>
          </p:nvSpPr>
          <p:spPr bwMode="auto">
            <a:xfrm>
              <a:off x="4319588" y="1370013"/>
              <a:ext cx="161925" cy="209550"/>
            </a:xfrm>
            <a:custGeom>
              <a:avLst/>
              <a:gdLst>
                <a:gd name="T0" fmla="*/ 278 w 410"/>
                <a:gd name="T1" fmla="*/ 133 h 529"/>
                <a:gd name="T2" fmla="*/ 278 w 410"/>
                <a:gd name="T3" fmla="*/ 12 h 529"/>
                <a:gd name="T4" fmla="*/ 398 w 410"/>
                <a:gd name="T5" fmla="*/ 133 h 529"/>
                <a:gd name="T6" fmla="*/ 278 w 410"/>
                <a:gd name="T7" fmla="*/ 133 h 529"/>
                <a:gd name="T8" fmla="*/ 410 w 410"/>
                <a:gd name="T9" fmla="*/ 133 h 529"/>
                <a:gd name="T10" fmla="*/ 409 w 410"/>
                <a:gd name="T11" fmla="*/ 129 h 529"/>
                <a:gd name="T12" fmla="*/ 406 w 410"/>
                <a:gd name="T13" fmla="*/ 123 h 529"/>
                <a:gd name="T14" fmla="*/ 286 w 410"/>
                <a:gd name="T15" fmla="*/ 3 h 529"/>
                <a:gd name="T16" fmla="*/ 282 w 410"/>
                <a:gd name="T17" fmla="*/ 1 h 529"/>
                <a:gd name="T18" fmla="*/ 278 w 410"/>
                <a:gd name="T19" fmla="*/ 0 h 529"/>
                <a:gd name="T20" fmla="*/ 12 w 410"/>
                <a:gd name="T21" fmla="*/ 0 h 529"/>
                <a:gd name="T22" fmla="*/ 7 w 410"/>
                <a:gd name="T23" fmla="*/ 1 h 529"/>
                <a:gd name="T24" fmla="*/ 4 w 410"/>
                <a:gd name="T25" fmla="*/ 3 h 529"/>
                <a:gd name="T26" fmla="*/ 1 w 410"/>
                <a:gd name="T27" fmla="*/ 7 h 529"/>
                <a:gd name="T28" fmla="*/ 0 w 410"/>
                <a:gd name="T29" fmla="*/ 12 h 529"/>
                <a:gd name="T30" fmla="*/ 0 w 410"/>
                <a:gd name="T31" fmla="*/ 518 h 529"/>
                <a:gd name="T32" fmla="*/ 1 w 410"/>
                <a:gd name="T33" fmla="*/ 522 h 529"/>
                <a:gd name="T34" fmla="*/ 4 w 410"/>
                <a:gd name="T35" fmla="*/ 526 h 529"/>
                <a:gd name="T36" fmla="*/ 7 w 410"/>
                <a:gd name="T37" fmla="*/ 529 h 529"/>
                <a:gd name="T38" fmla="*/ 12 w 410"/>
                <a:gd name="T39" fmla="*/ 529 h 529"/>
                <a:gd name="T40" fmla="*/ 290 w 410"/>
                <a:gd name="T41" fmla="*/ 529 h 529"/>
                <a:gd name="T42" fmla="*/ 290 w 410"/>
                <a:gd name="T43" fmla="*/ 181 h 529"/>
                <a:gd name="T44" fmla="*/ 290 w 410"/>
                <a:gd name="T45" fmla="*/ 177 h 529"/>
                <a:gd name="T46" fmla="*/ 293 w 410"/>
                <a:gd name="T47" fmla="*/ 172 h 529"/>
                <a:gd name="T48" fmla="*/ 297 w 410"/>
                <a:gd name="T49" fmla="*/ 169 h 529"/>
                <a:gd name="T50" fmla="*/ 301 w 410"/>
                <a:gd name="T51" fmla="*/ 168 h 529"/>
                <a:gd name="T52" fmla="*/ 410 w 410"/>
                <a:gd name="T53" fmla="*/ 168 h 529"/>
                <a:gd name="T54" fmla="*/ 410 w 410"/>
                <a:gd name="T55" fmla="*/ 13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29">
                  <a:moveTo>
                    <a:pt x="278" y="133"/>
                  </a:moveTo>
                  <a:lnTo>
                    <a:pt x="278" y="12"/>
                  </a:lnTo>
                  <a:lnTo>
                    <a:pt x="398" y="133"/>
                  </a:lnTo>
                  <a:lnTo>
                    <a:pt x="278" y="133"/>
                  </a:lnTo>
                  <a:close/>
                  <a:moveTo>
                    <a:pt x="410" y="133"/>
                  </a:moveTo>
                  <a:lnTo>
                    <a:pt x="409" y="129"/>
                  </a:lnTo>
                  <a:lnTo>
                    <a:pt x="406" y="123"/>
                  </a:lnTo>
                  <a:lnTo>
                    <a:pt x="286" y="3"/>
                  </a:lnTo>
                  <a:lnTo>
                    <a:pt x="282" y="1"/>
                  </a:lnTo>
                  <a:lnTo>
                    <a:pt x="278" y="0"/>
                  </a:lnTo>
                  <a:lnTo>
                    <a:pt x="12" y="0"/>
                  </a:lnTo>
                  <a:lnTo>
                    <a:pt x="7" y="1"/>
                  </a:lnTo>
                  <a:lnTo>
                    <a:pt x="4" y="3"/>
                  </a:lnTo>
                  <a:lnTo>
                    <a:pt x="1" y="7"/>
                  </a:lnTo>
                  <a:lnTo>
                    <a:pt x="0" y="12"/>
                  </a:lnTo>
                  <a:lnTo>
                    <a:pt x="0" y="518"/>
                  </a:lnTo>
                  <a:lnTo>
                    <a:pt x="1" y="522"/>
                  </a:lnTo>
                  <a:lnTo>
                    <a:pt x="4" y="526"/>
                  </a:lnTo>
                  <a:lnTo>
                    <a:pt x="7" y="529"/>
                  </a:lnTo>
                  <a:lnTo>
                    <a:pt x="12" y="529"/>
                  </a:lnTo>
                  <a:lnTo>
                    <a:pt x="290" y="529"/>
                  </a:lnTo>
                  <a:lnTo>
                    <a:pt x="290" y="181"/>
                  </a:lnTo>
                  <a:lnTo>
                    <a:pt x="290" y="177"/>
                  </a:lnTo>
                  <a:lnTo>
                    <a:pt x="293" y="172"/>
                  </a:lnTo>
                  <a:lnTo>
                    <a:pt x="297" y="169"/>
                  </a:lnTo>
                  <a:lnTo>
                    <a:pt x="301" y="168"/>
                  </a:lnTo>
                  <a:lnTo>
                    <a:pt x="410" y="168"/>
                  </a:lnTo>
                  <a:lnTo>
                    <a:pt x="41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085">
              <a:extLst>
                <a:ext uri="{FF2B5EF4-FFF2-40B4-BE49-F238E27FC236}">
                  <a16:creationId xmlns:a16="http://schemas.microsoft.com/office/drawing/2014/main" id="{1EA0DC39-43EE-4E75-8303-A6AAAF344A20}"/>
                </a:ext>
              </a:extLst>
            </p:cNvPr>
            <p:cNvSpPr>
              <a:spLocks/>
            </p:cNvSpPr>
            <p:nvPr/>
          </p:nvSpPr>
          <p:spPr bwMode="auto">
            <a:xfrm>
              <a:off x="4505325" y="1374775"/>
              <a:ext cx="90488" cy="66675"/>
            </a:xfrm>
            <a:custGeom>
              <a:avLst/>
              <a:gdLst>
                <a:gd name="T0" fmla="*/ 2 w 229"/>
                <a:gd name="T1" fmla="*/ 80 h 169"/>
                <a:gd name="T2" fmla="*/ 3 w 229"/>
                <a:gd name="T3" fmla="*/ 82 h 169"/>
                <a:gd name="T4" fmla="*/ 64 w 229"/>
                <a:gd name="T5" fmla="*/ 141 h 169"/>
                <a:gd name="T6" fmla="*/ 73 w 229"/>
                <a:gd name="T7" fmla="*/ 144 h 169"/>
                <a:gd name="T8" fmla="*/ 81 w 229"/>
                <a:gd name="T9" fmla="*/ 141 h 169"/>
                <a:gd name="T10" fmla="*/ 84 w 229"/>
                <a:gd name="T11" fmla="*/ 132 h 169"/>
                <a:gd name="T12" fmla="*/ 81 w 229"/>
                <a:gd name="T13" fmla="*/ 124 h 169"/>
                <a:gd name="T14" fmla="*/ 163 w 229"/>
                <a:gd name="T15" fmla="*/ 85 h 169"/>
                <a:gd name="T16" fmla="*/ 179 w 229"/>
                <a:gd name="T17" fmla="*/ 88 h 169"/>
                <a:gd name="T18" fmla="*/ 192 w 229"/>
                <a:gd name="T19" fmla="*/ 96 h 169"/>
                <a:gd name="T20" fmla="*/ 201 w 229"/>
                <a:gd name="T21" fmla="*/ 107 h 169"/>
                <a:gd name="T22" fmla="*/ 204 w 229"/>
                <a:gd name="T23" fmla="*/ 121 h 169"/>
                <a:gd name="T24" fmla="*/ 205 w 229"/>
                <a:gd name="T25" fmla="*/ 161 h 169"/>
                <a:gd name="T26" fmla="*/ 212 w 229"/>
                <a:gd name="T27" fmla="*/ 168 h 169"/>
                <a:gd name="T28" fmla="*/ 222 w 229"/>
                <a:gd name="T29" fmla="*/ 168 h 169"/>
                <a:gd name="T30" fmla="*/ 228 w 229"/>
                <a:gd name="T31" fmla="*/ 161 h 169"/>
                <a:gd name="T32" fmla="*/ 229 w 229"/>
                <a:gd name="T33" fmla="*/ 121 h 169"/>
                <a:gd name="T34" fmla="*/ 228 w 229"/>
                <a:gd name="T35" fmla="*/ 108 h 169"/>
                <a:gd name="T36" fmla="*/ 223 w 229"/>
                <a:gd name="T37" fmla="*/ 97 h 169"/>
                <a:gd name="T38" fmla="*/ 217 w 229"/>
                <a:gd name="T39" fmla="*/ 87 h 169"/>
                <a:gd name="T40" fmla="*/ 207 w 229"/>
                <a:gd name="T41" fmla="*/ 78 h 169"/>
                <a:gd name="T42" fmla="*/ 187 w 229"/>
                <a:gd name="T43" fmla="*/ 66 h 169"/>
                <a:gd name="T44" fmla="*/ 176 w 229"/>
                <a:gd name="T45" fmla="*/ 63 h 169"/>
                <a:gd name="T46" fmla="*/ 163 w 229"/>
                <a:gd name="T47" fmla="*/ 62 h 169"/>
                <a:gd name="T48" fmla="*/ 81 w 229"/>
                <a:gd name="T49" fmla="*/ 21 h 169"/>
                <a:gd name="T50" fmla="*/ 85 w 229"/>
                <a:gd name="T51" fmla="*/ 13 h 169"/>
                <a:gd name="T52" fmla="*/ 81 w 229"/>
                <a:gd name="T53" fmla="*/ 3 h 169"/>
                <a:gd name="T54" fmla="*/ 73 w 229"/>
                <a:gd name="T55" fmla="*/ 0 h 169"/>
                <a:gd name="T56" fmla="*/ 65 w 229"/>
                <a:gd name="T57" fmla="*/ 3 h 169"/>
                <a:gd name="T58" fmla="*/ 2 w 229"/>
                <a:gd name="T59" fmla="*/ 67 h 169"/>
                <a:gd name="T60" fmla="*/ 0 w 229"/>
                <a:gd name="T61" fmla="*/ 71 h 169"/>
                <a:gd name="T62" fmla="*/ 0 w 229"/>
                <a:gd name="T63" fmla="*/ 73 h 169"/>
                <a:gd name="T64" fmla="*/ 0 w 229"/>
                <a:gd name="T65" fmla="*/ 74 h 169"/>
                <a:gd name="T66" fmla="*/ 1 w 229"/>
                <a:gd name="T67"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169">
                  <a:moveTo>
                    <a:pt x="1" y="78"/>
                  </a:moveTo>
                  <a:lnTo>
                    <a:pt x="2" y="80"/>
                  </a:lnTo>
                  <a:lnTo>
                    <a:pt x="3" y="82"/>
                  </a:lnTo>
                  <a:lnTo>
                    <a:pt x="3" y="82"/>
                  </a:lnTo>
                  <a:lnTo>
                    <a:pt x="3" y="82"/>
                  </a:lnTo>
                  <a:lnTo>
                    <a:pt x="64" y="141"/>
                  </a:lnTo>
                  <a:lnTo>
                    <a:pt x="68" y="143"/>
                  </a:lnTo>
                  <a:lnTo>
                    <a:pt x="73" y="144"/>
                  </a:lnTo>
                  <a:lnTo>
                    <a:pt x="77" y="143"/>
                  </a:lnTo>
                  <a:lnTo>
                    <a:pt x="81" y="141"/>
                  </a:lnTo>
                  <a:lnTo>
                    <a:pt x="83" y="137"/>
                  </a:lnTo>
                  <a:lnTo>
                    <a:pt x="84" y="132"/>
                  </a:lnTo>
                  <a:lnTo>
                    <a:pt x="83" y="128"/>
                  </a:lnTo>
                  <a:lnTo>
                    <a:pt x="81" y="124"/>
                  </a:lnTo>
                  <a:lnTo>
                    <a:pt x="41" y="85"/>
                  </a:lnTo>
                  <a:lnTo>
                    <a:pt x="163" y="85"/>
                  </a:lnTo>
                  <a:lnTo>
                    <a:pt x="172" y="86"/>
                  </a:lnTo>
                  <a:lnTo>
                    <a:pt x="179" y="88"/>
                  </a:lnTo>
                  <a:lnTo>
                    <a:pt x="186" y="92"/>
                  </a:lnTo>
                  <a:lnTo>
                    <a:pt x="192" y="96"/>
                  </a:lnTo>
                  <a:lnTo>
                    <a:pt x="197" y="102"/>
                  </a:lnTo>
                  <a:lnTo>
                    <a:pt x="201" y="107"/>
                  </a:lnTo>
                  <a:lnTo>
                    <a:pt x="203" y="114"/>
                  </a:lnTo>
                  <a:lnTo>
                    <a:pt x="204" y="121"/>
                  </a:lnTo>
                  <a:lnTo>
                    <a:pt x="204" y="156"/>
                  </a:lnTo>
                  <a:lnTo>
                    <a:pt x="205" y="161"/>
                  </a:lnTo>
                  <a:lnTo>
                    <a:pt x="208" y="166"/>
                  </a:lnTo>
                  <a:lnTo>
                    <a:pt x="212" y="168"/>
                  </a:lnTo>
                  <a:lnTo>
                    <a:pt x="217" y="169"/>
                  </a:lnTo>
                  <a:lnTo>
                    <a:pt x="222" y="168"/>
                  </a:lnTo>
                  <a:lnTo>
                    <a:pt x="226" y="166"/>
                  </a:lnTo>
                  <a:lnTo>
                    <a:pt x="228" y="161"/>
                  </a:lnTo>
                  <a:lnTo>
                    <a:pt x="229" y="156"/>
                  </a:lnTo>
                  <a:lnTo>
                    <a:pt x="229" y="121"/>
                  </a:lnTo>
                  <a:lnTo>
                    <a:pt x="229" y="115"/>
                  </a:lnTo>
                  <a:lnTo>
                    <a:pt x="228" y="108"/>
                  </a:lnTo>
                  <a:lnTo>
                    <a:pt x="226" y="102"/>
                  </a:lnTo>
                  <a:lnTo>
                    <a:pt x="223" y="97"/>
                  </a:lnTo>
                  <a:lnTo>
                    <a:pt x="220" y="92"/>
                  </a:lnTo>
                  <a:lnTo>
                    <a:pt x="217" y="87"/>
                  </a:lnTo>
                  <a:lnTo>
                    <a:pt x="212" y="82"/>
                  </a:lnTo>
                  <a:lnTo>
                    <a:pt x="207" y="78"/>
                  </a:lnTo>
                  <a:lnTo>
                    <a:pt x="197" y="71"/>
                  </a:lnTo>
                  <a:lnTo>
                    <a:pt x="187" y="66"/>
                  </a:lnTo>
                  <a:lnTo>
                    <a:pt x="181" y="64"/>
                  </a:lnTo>
                  <a:lnTo>
                    <a:pt x="176" y="63"/>
                  </a:lnTo>
                  <a:lnTo>
                    <a:pt x="170" y="62"/>
                  </a:lnTo>
                  <a:lnTo>
                    <a:pt x="163" y="62"/>
                  </a:lnTo>
                  <a:lnTo>
                    <a:pt x="41" y="62"/>
                  </a:lnTo>
                  <a:lnTo>
                    <a:pt x="81" y="21"/>
                  </a:lnTo>
                  <a:lnTo>
                    <a:pt x="84" y="17"/>
                  </a:lnTo>
                  <a:lnTo>
                    <a:pt x="85" y="13"/>
                  </a:lnTo>
                  <a:lnTo>
                    <a:pt x="84" y="7"/>
                  </a:lnTo>
                  <a:lnTo>
                    <a:pt x="81" y="3"/>
                  </a:lnTo>
                  <a:lnTo>
                    <a:pt x="77" y="0"/>
                  </a:lnTo>
                  <a:lnTo>
                    <a:pt x="73" y="0"/>
                  </a:lnTo>
                  <a:lnTo>
                    <a:pt x="69" y="0"/>
                  </a:lnTo>
                  <a:lnTo>
                    <a:pt x="65" y="3"/>
                  </a:lnTo>
                  <a:lnTo>
                    <a:pt x="3" y="65"/>
                  </a:lnTo>
                  <a:lnTo>
                    <a:pt x="2" y="67"/>
                  </a:lnTo>
                  <a:lnTo>
                    <a:pt x="1" y="69"/>
                  </a:lnTo>
                  <a:lnTo>
                    <a:pt x="0" y="71"/>
                  </a:lnTo>
                  <a:lnTo>
                    <a:pt x="0" y="72"/>
                  </a:lnTo>
                  <a:lnTo>
                    <a:pt x="0" y="73"/>
                  </a:lnTo>
                  <a:lnTo>
                    <a:pt x="0" y="74"/>
                  </a:lnTo>
                  <a:lnTo>
                    <a:pt x="0" y="74"/>
                  </a:lnTo>
                  <a:lnTo>
                    <a:pt x="0" y="76"/>
                  </a:lnTo>
                  <a:lnTo>
                    <a:pt x="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86">
              <a:extLst>
                <a:ext uri="{FF2B5EF4-FFF2-40B4-BE49-F238E27FC236}">
                  <a16:creationId xmlns:a16="http://schemas.microsoft.com/office/drawing/2014/main" id="{D8023874-1D0B-4F45-BAF8-7FD883B21079}"/>
                </a:ext>
              </a:extLst>
            </p:cNvPr>
            <p:cNvSpPr>
              <a:spLocks/>
            </p:cNvSpPr>
            <p:nvPr/>
          </p:nvSpPr>
          <p:spPr bwMode="auto">
            <a:xfrm>
              <a:off x="4329113" y="1593850"/>
              <a:ext cx="90488" cy="58738"/>
            </a:xfrm>
            <a:custGeom>
              <a:avLst/>
              <a:gdLst>
                <a:gd name="T0" fmla="*/ 225 w 228"/>
                <a:gd name="T1" fmla="*/ 65 h 146"/>
                <a:gd name="T2" fmla="*/ 165 w 228"/>
                <a:gd name="T3" fmla="*/ 5 h 146"/>
                <a:gd name="T4" fmla="*/ 161 w 228"/>
                <a:gd name="T5" fmla="*/ 2 h 146"/>
                <a:gd name="T6" fmla="*/ 156 w 228"/>
                <a:gd name="T7" fmla="*/ 1 h 146"/>
                <a:gd name="T8" fmla="*/ 152 w 228"/>
                <a:gd name="T9" fmla="*/ 2 h 146"/>
                <a:gd name="T10" fmla="*/ 148 w 228"/>
                <a:gd name="T11" fmla="*/ 5 h 146"/>
                <a:gd name="T12" fmla="*/ 145 w 228"/>
                <a:gd name="T13" fmla="*/ 8 h 146"/>
                <a:gd name="T14" fmla="*/ 144 w 228"/>
                <a:gd name="T15" fmla="*/ 13 h 146"/>
                <a:gd name="T16" fmla="*/ 145 w 228"/>
                <a:gd name="T17" fmla="*/ 17 h 146"/>
                <a:gd name="T18" fmla="*/ 148 w 228"/>
                <a:gd name="T19" fmla="*/ 21 h 146"/>
                <a:gd name="T20" fmla="*/ 187 w 228"/>
                <a:gd name="T21" fmla="*/ 61 h 146"/>
                <a:gd name="T22" fmla="*/ 64 w 228"/>
                <a:gd name="T23" fmla="*/ 61 h 146"/>
                <a:gd name="T24" fmla="*/ 58 w 228"/>
                <a:gd name="T25" fmla="*/ 61 h 146"/>
                <a:gd name="T26" fmla="*/ 51 w 228"/>
                <a:gd name="T27" fmla="*/ 60 h 146"/>
                <a:gd name="T28" fmla="*/ 45 w 228"/>
                <a:gd name="T29" fmla="*/ 58 h 146"/>
                <a:gd name="T30" fmla="*/ 37 w 228"/>
                <a:gd name="T31" fmla="*/ 55 h 146"/>
                <a:gd name="T32" fmla="*/ 32 w 228"/>
                <a:gd name="T33" fmla="*/ 52 h 146"/>
                <a:gd name="T34" fmla="*/ 27 w 228"/>
                <a:gd name="T35" fmla="*/ 48 h 146"/>
                <a:gd name="T36" fmla="*/ 26 w 228"/>
                <a:gd name="T37" fmla="*/ 45 h 146"/>
                <a:gd name="T38" fmla="*/ 24 w 228"/>
                <a:gd name="T39" fmla="*/ 42 h 146"/>
                <a:gd name="T40" fmla="*/ 24 w 228"/>
                <a:gd name="T41" fmla="*/ 39 h 146"/>
                <a:gd name="T42" fmla="*/ 23 w 228"/>
                <a:gd name="T43" fmla="*/ 36 h 146"/>
                <a:gd name="T44" fmla="*/ 23 w 228"/>
                <a:gd name="T45" fmla="*/ 12 h 146"/>
                <a:gd name="T46" fmla="*/ 22 w 228"/>
                <a:gd name="T47" fmla="*/ 7 h 146"/>
                <a:gd name="T48" fmla="*/ 20 w 228"/>
                <a:gd name="T49" fmla="*/ 4 h 146"/>
                <a:gd name="T50" fmla="*/ 16 w 228"/>
                <a:gd name="T51" fmla="*/ 1 h 146"/>
                <a:gd name="T52" fmla="*/ 12 w 228"/>
                <a:gd name="T53" fmla="*/ 0 h 146"/>
                <a:gd name="T54" fmla="*/ 7 w 228"/>
                <a:gd name="T55" fmla="*/ 1 h 146"/>
                <a:gd name="T56" fmla="*/ 3 w 228"/>
                <a:gd name="T57" fmla="*/ 4 h 146"/>
                <a:gd name="T58" fmla="*/ 1 w 228"/>
                <a:gd name="T59" fmla="*/ 7 h 146"/>
                <a:gd name="T60" fmla="*/ 0 w 228"/>
                <a:gd name="T61" fmla="*/ 12 h 146"/>
                <a:gd name="T62" fmla="*/ 0 w 228"/>
                <a:gd name="T63" fmla="*/ 36 h 146"/>
                <a:gd name="T64" fmla="*/ 0 w 228"/>
                <a:gd name="T65" fmla="*/ 42 h 146"/>
                <a:gd name="T66" fmla="*/ 1 w 228"/>
                <a:gd name="T67" fmla="*/ 48 h 146"/>
                <a:gd name="T68" fmla="*/ 3 w 228"/>
                <a:gd name="T69" fmla="*/ 53 h 146"/>
                <a:gd name="T70" fmla="*/ 5 w 228"/>
                <a:gd name="T71" fmla="*/ 58 h 146"/>
                <a:gd name="T72" fmla="*/ 8 w 228"/>
                <a:gd name="T73" fmla="*/ 62 h 146"/>
                <a:gd name="T74" fmla="*/ 12 w 228"/>
                <a:gd name="T75" fmla="*/ 66 h 146"/>
                <a:gd name="T76" fmla="*/ 16 w 228"/>
                <a:gd name="T77" fmla="*/ 70 h 146"/>
                <a:gd name="T78" fmla="*/ 20 w 228"/>
                <a:gd name="T79" fmla="*/ 73 h 146"/>
                <a:gd name="T80" fmla="*/ 30 w 228"/>
                <a:gd name="T81" fmla="*/ 79 h 146"/>
                <a:gd name="T82" fmla="*/ 41 w 228"/>
                <a:gd name="T83" fmla="*/ 83 h 146"/>
                <a:gd name="T84" fmla="*/ 53 w 228"/>
                <a:gd name="T85" fmla="*/ 85 h 146"/>
                <a:gd name="T86" fmla="*/ 64 w 228"/>
                <a:gd name="T87" fmla="*/ 86 h 146"/>
                <a:gd name="T88" fmla="*/ 187 w 228"/>
                <a:gd name="T89" fmla="*/ 86 h 146"/>
                <a:gd name="T90" fmla="*/ 148 w 228"/>
                <a:gd name="T91" fmla="*/ 125 h 146"/>
                <a:gd name="T92" fmla="*/ 145 w 228"/>
                <a:gd name="T93" fmla="*/ 130 h 146"/>
                <a:gd name="T94" fmla="*/ 144 w 228"/>
                <a:gd name="T95" fmla="*/ 134 h 146"/>
                <a:gd name="T96" fmla="*/ 145 w 228"/>
                <a:gd name="T97" fmla="*/ 138 h 146"/>
                <a:gd name="T98" fmla="*/ 148 w 228"/>
                <a:gd name="T99" fmla="*/ 142 h 146"/>
                <a:gd name="T100" fmla="*/ 152 w 228"/>
                <a:gd name="T101" fmla="*/ 145 h 146"/>
                <a:gd name="T102" fmla="*/ 156 w 228"/>
                <a:gd name="T103" fmla="*/ 146 h 146"/>
                <a:gd name="T104" fmla="*/ 161 w 228"/>
                <a:gd name="T105" fmla="*/ 145 h 146"/>
                <a:gd name="T106" fmla="*/ 165 w 228"/>
                <a:gd name="T107" fmla="*/ 142 h 146"/>
                <a:gd name="T108" fmla="*/ 225 w 228"/>
                <a:gd name="T109" fmla="*/ 82 h 146"/>
                <a:gd name="T110" fmla="*/ 226 w 228"/>
                <a:gd name="T111" fmla="*/ 80 h 146"/>
                <a:gd name="T112" fmla="*/ 227 w 228"/>
                <a:gd name="T113" fmla="*/ 79 h 146"/>
                <a:gd name="T114" fmla="*/ 228 w 228"/>
                <a:gd name="T115" fmla="*/ 72 h 146"/>
                <a:gd name="T116" fmla="*/ 227 w 228"/>
                <a:gd name="T117" fmla="*/ 68 h 146"/>
                <a:gd name="T118" fmla="*/ 226 w 228"/>
                <a:gd name="T119" fmla="*/ 66 h 146"/>
                <a:gd name="T120" fmla="*/ 225 w 228"/>
                <a:gd name="T121"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 h="146">
                  <a:moveTo>
                    <a:pt x="225" y="65"/>
                  </a:moveTo>
                  <a:lnTo>
                    <a:pt x="165" y="5"/>
                  </a:lnTo>
                  <a:lnTo>
                    <a:pt x="161" y="2"/>
                  </a:lnTo>
                  <a:lnTo>
                    <a:pt x="156" y="1"/>
                  </a:lnTo>
                  <a:lnTo>
                    <a:pt x="152" y="2"/>
                  </a:lnTo>
                  <a:lnTo>
                    <a:pt x="148" y="5"/>
                  </a:lnTo>
                  <a:lnTo>
                    <a:pt x="145" y="8"/>
                  </a:lnTo>
                  <a:lnTo>
                    <a:pt x="144" y="13"/>
                  </a:lnTo>
                  <a:lnTo>
                    <a:pt x="145" y="17"/>
                  </a:lnTo>
                  <a:lnTo>
                    <a:pt x="148" y="21"/>
                  </a:lnTo>
                  <a:lnTo>
                    <a:pt x="187" y="61"/>
                  </a:lnTo>
                  <a:lnTo>
                    <a:pt x="64" y="61"/>
                  </a:lnTo>
                  <a:lnTo>
                    <a:pt x="58" y="61"/>
                  </a:lnTo>
                  <a:lnTo>
                    <a:pt x="51" y="60"/>
                  </a:lnTo>
                  <a:lnTo>
                    <a:pt x="45" y="58"/>
                  </a:lnTo>
                  <a:lnTo>
                    <a:pt x="37" y="55"/>
                  </a:lnTo>
                  <a:lnTo>
                    <a:pt x="32" y="52"/>
                  </a:lnTo>
                  <a:lnTo>
                    <a:pt x="27" y="48"/>
                  </a:lnTo>
                  <a:lnTo>
                    <a:pt x="26" y="45"/>
                  </a:lnTo>
                  <a:lnTo>
                    <a:pt x="24" y="42"/>
                  </a:lnTo>
                  <a:lnTo>
                    <a:pt x="24" y="39"/>
                  </a:lnTo>
                  <a:lnTo>
                    <a:pt x="23" y="36"/>
                  </a:lnTo>
                  <a:lnTo>
                    <a:pt x="23" y="12"/>
                  </a:lnTo>
                  <a:lnTo>
                    <a:pt x="22" y="7"/>
                  </a:lnTo>
                  <a:lnTo>
                    <a:pt x="20" y="4"/>
                  </a:lnTo>
                  <a:lnTo>
                    <a:pt x="16" y="1"/>
                  </a:lnTo>
                  <a:lnTo>
                    <a:pt x="12" y="0"/>
                  </a:lnTo>
                  <a:lnTo>
                    <a:pt x="7" y="1"/>
                  </a:lnTo>
                  <a:lnTo>
                    <a:pt x="3" y="4"/>
                  </a:lnTo>
                  <a:lnTo>
                    <a:pt x="1" y="7"/>
                  </a:lnTo>
                  <a:lnTo>
                    <a:pt x="0" y="12"/>
                  </a:lnTo>
                  <a:lnTo>
                    <a:pt x="0" y="36"/>
                  </a:lnTo>
                  <a:lnTo>
                    <a:pt x="0" y="42"/>
                  </a:lnTo>
                  <a:lnTo>
                    <a:pt x="1" y="48"/>
                  </a:lnTo>
                  <a:lnTo>
                    <a:pt x="3" y="53"/>
                  </a:lnTo>
                  <a:lnTo>
                    <a:pt x="5" y="58"/>
                  </a:lnTo>
                  <a:lnTo>
                    <a:pt x="8" y="62"/>
                  </a:lnTo>
                  <a:lnTo>
                    <a:pt x="12" y="66"/>
                  </a:lnTo>
                  <a:lnTo>
                    <a:pt x="16" y="70"/>
                  </a:lnTo>
                  <a:lnTo>
                    <a:pt x="20" y="73"/>
                  </a:lnTo>
                  <a:lnTo>
                    <a:pt x="30" y="79"/>
                  </a:lnTo>
                  <a:lnTo>
                    <a:pt x="41" y="83"/>
                  </a:lnTo>
                  <a:lnTo>
                    <a:pt x="53" y="85"/>
                  </a:lnTo>
                  <a:lnTo>
                    <a:pt x="64" y="86"/>
                  </a:lnTo>
                  <a:lnTo>
                    <a:pt x="187" y="86"/>
                  </a:lnTo>
                  <a:lnTo>
                    <a:pt x="148" y="125"/>
                  </a:lnTo>
                  <a:lnTo>
                    <a:pt x="145" y="130"/>
                  </a:lnTo>
                  <a:lnTo>
                    <a:pt x="144" y="134"/>
                  </a:lnTo>
                  <a:lnTo>
                    <a:pt x="145" y="138"/>
                  </a:lnTo>
                  <a:lnTo>
                    <a:pt x="148" y="142"/>
                  </a:lnTo>
                  <a:lnTo>
                    <a:pt x="152" y="145"/>
                  </a:lnTo>
                  <a:lnTo>
                    <a:pt x="156" y="146"/>
                  </a:lnTo>
                  <a:lnTo>
                    <a:pt x="161" y="145"/>
                  </a:lnTo>
                  <a:lnTo>
                    <a:pt x="165" y="142"/>
                  </a:lnTo>
                  <a:lnTo>
                    <a:pt x="225" y="82"/>
                  </a:lnTo>
                  <a:lnTo>
                    <a:pt x="226" y="80"/>
                  </a:lnTo>
                  <a:lnTo>
                    <a:pt x="227" y="79"/>
                  </a:lnTo>
                  <a:lnTo>
                    <a:pt x="228" y="72"/>
                  </a:lnTo>
                  <a:lnTo>
                    <a:pt x="227" y="68"/>
                  </a:lnTo>
                  <a:lnTo>
                    <a:pt x="226" y="66"/>
                  </a:lnTo>
                  <a:lnTo>
                    <a:pt x="22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087">
              <a:extLst>
                <a:ext uri="{FF2B5EF4-FFF2-40B4-BE49-F238E27FC236}">
                  <a16:creationId xmlns:a16="http://schemas.microsoft.com/office/drawing/2014/main" id="{CA85A1E3-5078-4027-BAFF-0C6D14C74A55}"/>
                </a:ext>
              </a:extLst>
            </p:cNvPr>
            <p:cNvSpPr>
              <a:spLocks noEditPoints="1"/>
            </p:cNvSpPr>
            <p:nvPr/>
          </p:nvSpPr>
          <p:spPr bwMode="auto">
            <a:xfrm>
              <a:off x="4443413" y="1446213"/>
              <a:ext cx="163513" cy="209550"/>
            </a:xfrm>
            <a:custGeom>
              <a:avLst/>
              <a:gdLst>
                <a:gd name="T0" fmla="*/ 278 w 410"/>
                <a:gd name="T1" fmla="*/ 132 h 529"/>
                <a:gd name="T2" fmla="*/ 278 w 410"/>
                <a:gd name="T3" fmla="*/ 12 h 529"/>
                <a:gd name="T4" fmla="*/ 398 w 410"/>
                <a:gd name="T5" fmla="*/ 132 h 529"/>
                <a:gd name="T6" fmla="*/ 278 w 410"/>
                <a:gd name="T7" fmla="*/ 132 h 529"/>
                <a:gd name="T8" fmla="*/ 406 w 410"/>
                <a:gd name="T9" fmla="*/ 123 h 529"/>
                <a:gd name="T10" fmla="*/ 286 w 410"/>
                <a:gd name="T11" fmla="*/ 3 h 529"/>
                <a:gd name="T12" fmla="*/ 282 w 410"/>
                <a:gd name="T13" fmla="*/ 1 h 529"/>
                <a:gd name="T14" fmla="*/ 278 w 410"/>
                <a:gd name="T15" fmla="*/ 0 h 529"/>
                <a:gd name="T16" fmla="*/ 13 w 410"/>
                <a:gd name="T17" fmla="*/ 0 h 529"/>
                <a:gd name="T18" fmla="*/ 0 w 410"/>
                <a:gd name="T19" fmla="*/ 0 h 529"/>
                <a:gd name="T20" fmla="*/ 0 w 410"/>
                <a:gd name="T21" fmla="*/ 12 h 529"/>
                <a:gd name="T22" fmla="*/ 0 w 410"/>
                <a:gd name="T23" fmla="*/ 518 h 529"/>
                <a:gd name="T24" fmla="*/ 1 w 410"/>
                <a:gd name="T25" fmla="*/ 522 h 529"/>
                <a:gd name="T26" fmla="*/ 4 w 410"/>
                <a:gd name="T27" fmla="*/ 526 h 529"/>
                <a:gd name="T28" fmla="*/ 7 w 410"/>
                <a:gd name="T29" fmla="*/ 528 h 529"/>
                <a:gd name="T30" fmla="*/ 13 w 410"/>
                <a:gd name="T31" fmla="*/ 529 h 529"/>
                <a:gd name="T32" fmla="*/ 398 w 410"/>
                <a:gd name="T33" fmla="*/ 529 h 529"/>
                <a:gd name="T34" fmla="*/ 402 w 410"/>
                <a:gd name="T35" fmla="*/ 528 h 529"/>
                <a:gd name="T36" fmla="*/ 406 w 410"/>
                <a:gd name="T37" fmla="*/ 526 h 529"/>
                <a:gd name="T38" fmla="*/ 409 w 410"/>
                <a:gd name="T39" fmla="*/ 522 h 529"/>
                <a:gd name="T40" fmla="*/ 410 w 410"/>
                <a:gd name="T41" fmla="*/ 518 h 529"/>
                <a:gd name="T42" fmla="*/ 410 w 410"/>
                <a:gd name="T43" fmla="*/ 132 h 529"/>
                <a:gd name="T44" fmla="*/ 409 w 410"/>
                <a:gd name="T45" fmla="*/ 127 h 529"/>
                <a:gd name="T46" fmla="*/ 406 w 410"/>
                <a:gd name="T47" fmla="*/ 12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0" h="529">
                  <a:moveTo>
                    <a:pt x="278" y="132"/>
                  </a:moveTo>
                  <a:lnTo>
                    <a:pt x="278" y="12"/>
                  </a:lnTo>
                  <a:lnTo>
                    <a:pt x="398" y="132"/>
                  </a:lnTo>
                  <a:lnTo>
                    <a:pt x="278" y="132"/>
                  </a:lnTo>
                  <a:close/>
                  <a:moveTo>
                    <a:pt x="406" y="123"/>
                  </a:moveTo>
                  <a:lnTo>
                    <a:pt x="286" y="3"/>
                  </a:lnTo>
                  <a:lnTo>
                    <a:pt x="282" y="1"/>
                  </a:lnTo>
                  <a:lnTo>
                    <a:pt x="278" y="0"/>
                  </a:lnTo>
                  <a:lnTo>
                    <a:pt x="13" y="0"/>
                  </a:lnTo>
                  <a:lnTo>
                    <a:pt x="0" y="0"/>
                  </a:lnTo>
                  <a:lnTo>
                    <a:pt x="0" y="12"/>
                  </a:lnTo>
                  <a:lnTo>
                    <a:pt x="0" y="518"/>
                  </a:lnTo>
                  <a:lnTo>
                    <a:pt x="1" y="522"/>
                  </a:lnTo>
                  <a:lnTo>
                    <a:pt x="4" y="526"/>
                  </a:lnTo>
                  <a:lnTo>
                    <a:pt x="7" y="528"/>
                  </a:lnTo>
                  <a:lnTo>
                    <a:pt x="13" y="529"/>
                  </a:lnTo>
                  <a:lnTo>
                    <a:pt x="398" y="529"/>
                  </a:lnTo>
                  <a:lnTo>
                    <a:pt x="402" y="528"/>
                  </a:lnTo>
                  <a:lnTo>
                    <a:pt x="406" y="526"/>
                  </a:lnTo>
                  <a:lnTo>
                    <a:pt x="409" y="522"/>
                  </a:lnTo>
                  <a:lnTo>
                    <a:pt x="410" y="518"/>
                  </a:lnTo>
                  <a:lnTo>
                    <a:pt x="410" y="132"/>
                  </a:lnTo>
                  <a:lnTo>
                    <a:pt x="409" y="127"/>
                  </a:lnTo>
                  <a:lnTo>
                    <a:pt x="406"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Picture 5">
            <a:extLst>
              <a:ext uri="{FF2B5EF4-FFF2-40B4-BE49-F238E27FC236}">
                <a16:creationId xmlns:a16="http://schemas.microsoft.com/office/drawing/2014/main" id="{9FB142BA-2FA1-7545-2ACB-2F1F27666EB7}"/>
              </a:ext>
            </a:extLst>
          </p:cNvPr>
          <p:cNvPicPr>
            <a:picLocks noChangeAspect="1"/>
          </p:cNvPicPr>
          <p:nvPr/>
        </p:nvPicPr>
        <p:blipFill>
          <a:blip r:embed="rId3"/>
          <a:stretch>
            <a:fillRect/>
          </a:stretch>
        </p:blipFill>
        <p:spPr>
          <a:xfrm>
            <a:off x="226667" y="671553"/>
            <a:ext cx="8534400" cy="4276725"/>
          </a:xfrm>
          <a:prstGeom prst="rect">
            <a:avLst/>
          </a:prstGeom>
        </p:spPr>
      </p:pic>
      <p:pic>
        <p:nvPicPr>
          <p:cNvPr id="26" name="Picture 25">
            <a:extLst>
              <a:ext uri="{FF2B5EF4-FFF2-40B4-BE49-F238E27FC236}">
                <a16:creationId xmlns:a16="http://schemas.microsoft.com/office/drawing/2014/main" id="{8F173CF5-3CA8-5960-2253-3200A56611D8}"/>
              </a:ext>
            </a:extLst>
          </p:cNvPr>
          <p:cNvPicPr>
            <a:picLocks noChangeAspect="1"/>
          </p:cNvPicPr>
          <p:nvPr/>
        </p:nvPicPr>
        <p:blipFill>
          <a:blip r:embed="rId4"/>
          <a:stretch>
            <a:fillRect/>
          </a:stretch>
        </p:blipFill>
        <p:spPr>
          <a:xfrm>
            <a:off x="9240664" y="715230"/>
            <a:ext cx="2409825" cy="1590675"/>
          </a:xfrm>
          <a:prstGeom prst="rect">
            <a:avLst/>
          </a:prstGeom>
        </p:spPr>
      </p:pic>
      <p:pic>
        <p:nvPicPr>
          <p:cNvPr id="28" name="Picture 27">
            <a:extLst>
              <a:ext uri="{FF2B5EF4-FFF2-40B4-BE49-F238E27FC236}">
                <a16:creationId xmlns:a16="http://schemas.microsoft.com/office/drawing/2014/main" id="{C9AE437B-CD28-2997-CE40-D62B3803AD12}"/>
              </a:ext>
            </a:extLst>
          </p:cNvPr>
          <p:cNvPicPr>
            <a:picLocks noChangeAspect="1"/>
          </p:cNvPicPr>
          <p:nvPr/>
        </p:nvPicPr>
        <p:blipFill>
          <a:blip r:embed="rId5"/>
          <a:stretch>
            <a:fillRect/>
          </a:stretch>
        </p:blipFill>
        <p:spPr>
          <a:xfrm>
            <a:off x="9073977" y="2743569"/>
            <a:ext cx="2743200" cy="1657350"/>
          </a:xfrm>
          <a:prstGeom prst="rect">
            <a:avLst/>
          </a:prstGeom>
        </p:spPr>
      </p:pic>
    </p:spTree>
    <p:extLst>
      <p:ext uri="{BB962C8B-B14F-4D97-AF65-F5344CB8AC3E}">
        <p14:creationId xmlns:p14="http://schemas.microsoft.com/office/powerpoint/2010/main" val="106171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35152"/>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315097" y="0"/>
            <a:ext cx="11234351" cy="830997"/>
          </a:xfrm>
          <a:prstGeom prst="rect">
            <a:avLst/>
          </a:prstGeom>
          <a:solidFill>
            <a:schemeClr val="accent3">
              <a:lumMod val="60000"/>
              <a:lumOff val="40000"/>
            </a:schemeClr>
          </a:solidFill>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rPr>
              <a:t>Dashboard</a:t>
            </a:r>
            <a:r>
              <a:rPr lang="es-MX" sz="2000" b="1" dirty="0">
                <a:solidFill>
                  <a:schemeClr val="tx1">
                    <a:lumMod val="75000"/>
                    <a:lumOff val="25000"/>
                  </a:schemeClr>
                </a:solidFill>
              </a:rPr>
              <a:t> 1 Datos de Tendencias desde 1970 a 2022 sobre las </a:t>
            </a:r>
          </a:p>
          <a:p>
            <a:pPr algn="ctr"/>
            <a:r>
              <a:rPr lang="es-MX" sz="2000" b="1" dirty="0">
                <a:solidFill>
                  <a:schemeClr val="tx1">
                    <a:lumMod val="75000"/>
                    <a:lumOff val="25000"/>
                  </a:schemeClr>
                </a:solidFill>
              </a:rPr>
              <a:t>Áreas de Desforestación, imagen solo en 2022 de totales de emisiones CO2 en K, total Población, áreas Urbanas, rata de crecimiento de la población.</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4" name="Picture 3">
            <a:extLst>
              <a:ext uri="{FF2B5EF4-FFF2-40B4-BE49-F238E27FC236}">
                <a16:creationId xmlns:a16="http://schemas.microsoft.com/office/drawing/2014/main" id="{3FF4EBA2-9DB1-1FFD-EF2F-3963749CC040}"/>
              </a:ext>
            </a:extLst>
          </p:cNvPr>
          <p:cNvPicPr>
            <a:picLocks noChangeAspect="1"/>
          </p:cNvPicPr>
          <p:nvPr/>
        </p:nvPicPr>
        <p:blipFill>
          <a:blip r:embed="rId3"/>
          <a:stretch>
            <a:fillRect/>
          </a:stretch>
        </p:blipFill>
        <p:spPr>
          <a:xfrm>
            <a:off x="0" y="854424"/>
            <a:ext cx="11864546" cy="5980150"/>
          </a:xfrm>
          <a:prstGeom prst="rect">
            <a:avLst/>
          </a:prstGeom>
        </p:spPr>
      </p:pic>
    </p:spTree>
    <p:extLst>
      <p:ext uri="{BB962C8B-B14F-4D97-AF65-F5344CB8AC3E}">
        <p14:creationId xmlns:p14="http://schemas.microsoft.com/office/powerpoint/2010/main" val="243415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E3F5479-058B-4FA8-92E9-18CAB8CDC5C5}"/>
              </a:ext>
            </a:extLst>
          </p:cNvPr>
          <p:cNvSpPr txBox="1">
            <a:spLocks/>
          </p:cNvSpPr>
          <p:nvPr/>
        </p:nvSpPr>
        <p:spPr>
          <a:xfrm>
            <a:off x="228599" y="134895"/>
            <a:ext cx="11843951" cy="249299"/>
          </a:xfrm>
          <a:prstGeom prst="rect">
            <a:avLst/>
          </a:prstGeom>
          <a:solidFill>
            <a:schemeClr val="accent1">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tx1">
                    <a:lumMod val="75000"/>
                    <a:lumOff val="25000"/>
                  </a:schemeClr>
                </a:solidFill>
              </a:rPr>
              <a:t>Dashboard</a:t>
            </a:r>
            <a:r>
              <a:rPr lang="es-MX" sz="1600" b="1" dirty="0">
                <a:solidFill>
                  <a:schemeClr val="tx1">
                    <a:lumMod val="75000"/>
                    <a:lumOff val="25000"/>
                  </a:schemeClr>
                </a:solidFill>
              </a:rPr>
              <a:t> 2 </a:t>
            </a:r>
            <a:r>
              <a:rPr lang="es-MX" sz="1600" b="1" dirty="0"/>
              <a:t>Tendencias desde 1970 a 2022 Emisiones de CO2, CH4, N2O, Temperatura, </a:t>
            </a:r>
            <a:r>
              <a:rPr lang="es-MX" sz="1800" b="1" dirty="0"/>
              <a:t>precipitación, CO2 al 2022 </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5" name="Picture 4">
            <a:extLst>
              <a:ext uri="{FF2B5EF4-FFF2-40B4-BE49-F238E27FC236}">
                <a16:creationId xmlns:a16="http://schemas.microsoft.com/office/drawing/2014/main" id="{49A22C90-050F-9C7D-E710-0F4350953647}"/>
              </a:ext>
            </a:extLst>
          </p:cNvPr>
          <p:cNvPicPr>
            <a:picLocks noChangeAspect="1"/>
          </p:cNvPicPr>
          <p:nvPr/>
        </p:nvPicPr>
        <p:blipFill>
          <a:blip r:embed="rId3"/>
          <a:stretch>
            <a:fillRect/>
          </a:stretch>
        </p:blipFill>
        <p:spPr>
          <a:xfrm>
            <a:off x="0" y="467499"/>
            <a:ext cx="11963400" cy="6276201"/>
          </a:xfrm>
          <a:prstGeom prst="rect">
            <a:avLst/>
          </a:prstGeom>
        </p:spPr>
      </p:pic>
    </p:spTree>
    <p:extLst>
      <p:ext uri="{BB962C8B-B14F-4D97-AF65-F5344CB8AC3E}">
        <p14:creationId xmlns:p14="http://schemas.microsoft.com/office/powerpoint/2010/main" val="2275478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636C82-3F36-8059-B4C8-1EE730730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433294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08E65-4C04-B1E4-F234-F9810F054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467466352"/>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09EDA-869E-4BE5-AE5D-B898C584B6FF}">
  <ds:schemaRefs>
    <ds:schemaRef ds:uri="http://purl.org/dc/terms/"/>
    <ds:schemaRef ds:uri="http://www.w3.org/XML/1998/namespace"/>
    <ds:schemaRef ds:uri="http://schemas.microsoft.com/office/2006/documentManagement/types"/>
    <ds:schemaRef ds:uri="71af3243-3dd4-4a8d-8c0d-dd76da1f02a5"/>
    <ds:schemaRef ds:uri="http://purl.org/dc/dcmitype/"/>
    <ds:schemaRef ds:uri="http://schemas.microsoft.com/office/2006/metadata/properties"/>
    <ds:schemaRef ds:uri="16c05727-aa75-4e4a-9b5f-8a80a1165891"/>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456</TotalTime>
  <Words>578</Words>
  <Application>Microsoft Office PowerPoint</Application>
  <PresentationFormat>Widescreen</PresentationFormat>
  <Paragraphs>72</Paragraphs>
  <Slides>17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Century Gothic</vt:lpstr>
      <vt:lpstr>Imprint MT Shadow</vt:lpstr>
      <vt:lpstr>Segoe UI</vt:lpstr>
      <vt:lpstr>Segoe UI Light</vt:lpstr>
      <vt:lpstr>Office Theme</vt:lpstr>
      <vt:lpstr>Proyecto Bootcamp Analysis del Cambio Climático Presentación</vt:lpstr>
      <vt:lpstr>Project analysis slide 2</vt:lpstr>
      <vt:lpstr>Project analysis slide 4</vt:lpstr>
      <vt:lpstr>Project analysis slide 5</vt:lpstr>
      <vt:lpstr>Project analysis slide 10</vt:lpstr>
      <vt:lpstr>Project analysis slide 11</vt:lpstr>
      <vt:lpstr>Project analysis slide 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Analysis del Cambio Climático Presentaticion</dc:title>
  <dc:creator>Javier Andres Silva Coronado</dc:creator>
  <cp:lastModifiedBy>Javier Andres Silva Coronado</cp:lastModifiedBy>
  <cp:revision>16</cp:revision>
  <dcterms:created xsi:type="dcterms:W3CDTF">2024-05-04T03:21:20Z</dcterms:created>
  <dcterms:modified xsi:type="dcterms:W3CDTF">2024-05-06T03:25:19Z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